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13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93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04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20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028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795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2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13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9284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40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891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43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6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807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atin typeface="Comic Sans MS" panose="030F0702030302020204" pitchFamily="66" charset="0"/>
              </a:rPr>
              <a:t>DISTANCE </a:t>
            </a:r>
          </a:p>
          <a:p>
            <a:pPr algn="ctr"/>
            <a:r>
              <a:rPr lang="en-US" sz="8000" b="1" dirty="0" smtClean="0">
                <a:latin typeface="Comic Sans MS" panose="030F0702030302020204" pitchFamily="66" charset="0"/>
              </a:rPr>
              <a:t>Formula</a:t>
            </a:r>
            <a:endParaRPr lang="en-US" sz="8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5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324958"/>
              </p:ext>
            </p:extLst>
          </p:nvPr>
        </p:nvGraphicFramePr>
        <p:xfrm>
          <a:off x="1954213" y="2438400"/>
          <a:ext cx="5233987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3" imgW="1676160" imgH="698400" progId="Equation.DSMT4">
                  <p:embed/>
                </p:oleObj>
              </mc:Choice>
              <mc:Fallback>
                <p:oleObj name="Equation" r:id="rId3" imgW="1676160" imgH="698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438400"/>
                        <a:ext cx="5233987" cy="218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</p:spTree>
    <p:extLst>
      <p:ext uri="{BB962C8B-B14F-4D97-AF65-F5344CB8AC3E}">
        <p14:creationId xmlns:p14="http://schemas.microsoft.com/office/powerpoint/2010/main" val="141269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158552"/>
              </p:ext>
            </p:extLst>
          </p:nvPr>
        </p:nvGraphicFramePr>
        <p:xfrm>
          <a:off x="1954213" y="2438400"/>
          <a:ext cx="5233987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3" imgW="1676160" imgH="698400" progId="Equation.DSMT4">
                  <p:embed/>
                </p:oleObj>
              </mc:Choice>
              <mc:Fallback>
                <p:oleObj name="Equation" r:id="rId3" imgW="167616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438400"/>
                        <a:ext cx="5233987" cy="218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421832"/>
            <a:ext cx="9144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altLang="en-US" sz="3000" b="0" i="0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means the x coordinate from the first point</a:t>
            </a:r>
          </a:p>
        </p:txBody>
      </p:sp>
    </p:spTree>
    <p:extLst>
      <p:ext uri="{BB962C8B-B14F-4D97-AF65-F5344CB8AC3E}">
        <p14:creationId xmlns:p14="http://schemas.microsoft.com/office/powerpoint/2010/main" val="343333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929545"/>
              </p:ext>
            </p:extLst>
          </p:nvPr>
        </p:nvGraphicFramePr>
        <p:xfrm>
          <a:off x="1954213" y="2438400"/>
          <a:ext cx="5233987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3" imgW="1676160" imgH="698400" progId="Equation.DSMT4">
                  <p:embed/>
                </p:oleObj>
              </mc:Choice>
              <mc:Fallback>
                <p:oleObj name="Equation" r:id="rId3" imgW="167616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438400"/>
                        <a:ext cx="5233987" cy="218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421832"/>
            <a:ext cx="9144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altLang="en-US" sz="3000" b="0" i="0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means the x coordinate from the first point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371600" y="2169824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en-US" altLang="en-US" baseline="-25000" dirty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92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87285"/>
              </p:ext>
            </p:extLst>
          </p:nvPr>
        </p:nvGraphicFramePr>
        <p:xfrm>
          <a:off x="1954213" y="2438400"/>
          <a:ext cx="5233987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3" imgW="1676160" imgH="698400" progId="Equation.DSMT4">
                  <p:embed/>
                </p:oleObj>
              </mc:Choice>
              <mc:Fallback>
                <p:oleObj name="Equation" r:id="rId3" imgW="167616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438400"/>
                        <a:ext cx="5233987" cy="218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421832"/>
            <a:ext cx="9144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altLang="en-US" sz="3000" b="0" i="0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means the x coordinate from the first point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371600" y="2169824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en-US" altLang="en-US" baseline="-25000" dirty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23582" y="2743200"/>
            <a:ext cx="37221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8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309691" y="3204865"/>
            <a:ext cx="152400" cy="121696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97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5485003"/>
              </p:ext>
            </p:extLst>
          </p:nvPr>
        </p:nvGraphicFramePr>
        <p:xfrm>
          <a:off x="1954213" y="2438400"/>
          <a:ext cx="5233987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Equation" r:id="rId3" imgW="1676160" imgH="698400" progId="Equation.DSMT4">
                  <p:embed/>
                </p:oleObj>
              </mc:Choice>
              <mc:Fallback>
                <p:oleObj name="Equation" r:id="rId3" imgW="167616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438400"/>
                        <a:ext cx="5233987" cy="218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421832"/>
            <a:ext cx="9144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en-US" altLang="en-US" sz="3000" baseline="-25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means the x coordinate from the second point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371600" y="2169824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en-US" altLang="en-US" baseline="-25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23582" y="2743200"/>
            <a:ext cx="37221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8</a:t>
            </a:r>
            <a:endParaRPr lang="en-US" sz="24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3429000" y="3204865"/>
            <a:ext cx="152400" cy="1216967"/>
          </a:xfrm>
          <a:prstGeom prst="straightConnector1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703274" y="2159744"/>
            <a:ext cx="445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en-US" altLang="en-US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00400" y="2743200"/>
            <a:ext cx="43473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-4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07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833300"/>
              </p:ext>
            </p:extLst>
          </p:nvPr>
        </p:nvGraphicFramePr>
        <p:xfrm>
          <a:off x="1954213" y="2438400"/>
          <a:ext cx="5233987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1676160" imgH="698400" progId="Equation.DSMT4">
                  <p:embed/>
                </p:oleObj>
              </mc:Choice>
              <mc:Fallback>
                <p:oleObj name="Equation" r:id="rId3" imgW="167616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438400"/>
                        <a:ext cx="5233987" cy="218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421832"/>
            <a:ext cx="9144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3000" dirty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en-US" altLang="en-US" sz="3000" baseline="-25000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means the y coordinate from the second point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371600" y="2169824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en-US" altLang="en-US" baseline="-25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23582" y="2743200"/>
            <a:ext cx="37221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8</a:t>
            </a:r>
            <a:endParaRPr lang="en-US" sz="24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5715000" y="3222068"/>
            <a:ext cx="152400" cy="121696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703274" y="2159744"/>
            <a:ext cx="445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en-US" altLang="en-US" baseline="-25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00400" y="2743200"/>
            <a:ext cx="43473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dirty="0" smtClean="0"/>
              <a:t>-4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4248732" y="2159744"/>
            <a:ext cx="399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en-US" altLang="en-US" baseline="-25000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467472" y="2743200"/>
            <a:ext cx="37221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5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34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2491534"/>
              </p:ext>
            </p:extLst>
          </p:nvPr>
        </p:nvGraphicFramePr>
        <p:xfrm>
          <a:off x="1954213" y="2438400"/>
          <a:ext cx="5233987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quation" r:id="rId3" imgW="1676160" imgH="698400" progId="Equation.DSMT4">
                  <p:embed/>
                </p:oleObj>
              </mc:Choice>
              <mc:Fallback>
                <p:oleObj name="Equation" r:id="rId3" imgW="167616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438400"/>
                        <a:ext cx="5233987" cy="218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421832"/>
            <a:ext cx="9144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3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en-US" altLang="en-US" sz="3000" baseline="-25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means the y coordinate from the first point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371600" y="2169824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en-US" altLang="en-US" baseline="-25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23582" y="2743200"/>
            <a:ext cx="37221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8</a:t>
            </a:r>
            <a:endParaRPr lang="en-US" sz="24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6629400" y="3222068"/>
            <a:ext cx="152400" cy="1216967"/>
          </a:xfrm>
          <a:prstGeom prst="straightConnector1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703274" y="2159744"/>
            <a:ext cx="445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en-US" altLang="en-US" baseline="-25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00400" y="2743200"/>
            <a:ext cx="43473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dirty="0" smtClean="0"/>
              <a:t>-4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4248732" y="2159744"/>
            <a:ext cx="399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en-US" altLang="en-US" baseline="-25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467472" y="2743200"/>
            <a:ext cx="37221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5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1886532" y="2133600"/>
            <a:ext cx="373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en-US" altLang="en-US" baseline="-25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1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33382" y="2757055"/>
            <a:ext cx="37221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2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09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268077"/>
              </p:ext>
            </p:extLst>
          </p:nvPr>
        </p:nvGraphicFramePr>
        <p:xfrm>
          <a:off x="2190750" y="2438400"/>
          <a:ext cx="4759325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3" imgW="1523880" imgH="698400" progId="Equation.DSMT4">
                  <p:embed/>
                </p:oleObj>
              </mc:Choice>
              <mc:Fallback>
                <p:oleObj name="Equation" r:id="rId3" imgW="1523880" imgH="698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0" y="2438400"/>
                        <a:ext cx="4759325" cy="218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343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060371"/>
              </p:ext>
            </p:extLst>
          </p:nvPr>
        </p:nvGraphicFramePr>
        <p:xfrm>
          <a:off x="2190750" y="2438400"/>
          <a:ext cx="4759325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Equation" r:id="rId3" imgW="1523880" imgH="698400" progId="Equation.DSMT4">
                  <p:embed/>
                </p:oleObj>
              </mc:Choice>
              <mc:Fallback>
                <p:oleObj name="Equation" r:id="rId3" imgW="152388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0" y="2438400"/>
                        <a:ext cx="4759325" cy="218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205740"/>
              </p:ext>
            </p:extLst>
          </p:nvPr>
        </p:nvGraphicFramePr>
        <p:xfrm>
          <a:off x="3505200" y="3205163"/>
          <a:ext cx="13874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Equation" r:id="rId5" imgW="444240" imgH="228600" progId="Equation.DSMT4">
                  <p:embed/>
                </p:oleObj>
              </mc:Choice>
              <mc:Fallback>
                <p:oleObj name="Equation" r:id="rId5" imgW="44424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205163"/>
                        <a:ext cx="1387475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568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758588"/>
              </p:ext>
            </p:extLst>
          </p:nvPr>
        </p:nvGraphicFramePr>
        <p:xfrm>
          <a:off x="2190750" y="2438400"/>
          <a:ext cx="4759325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name="Equation" r:id="rId3" imgW="1523880" imgH="698400" progId="Equation.DSMT4">
                  <p:embed/>
                </p:oleObj>
              </mc:Choice>
              <mc:Fallback>
                <p:oleObj name="Equation" r:id="rId3" imgW="152388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0" y="2438400"/>
                        <a:ext cx="4759325" cy="218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205740"/>
              </p:ext>
            </p:extLst>
          </p:nvPr>
        </p:nvGraphicFramePr>
        <p:xfrm>
          <a:off x="3505200" y="3204369"/>
          <a:ext cx="1387475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Equation" r:id="rId5" imgW="444240" imgH="228600" progId="Equation.DSMT4">
                  <p:embed/>
                </p:oleObj>
              </mc:Choice>
              <mc:Fallback>
                <p:oleObj name="Equation" r:id="rId5" imgW="4442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204369"/>
                        <a:ext cx="1387475" cy="71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8768841"/>
              </p:ext>
            </p:extLst>
          </p:nvPr>
        </p:nvGraphicFramePr>
        <p:xfrm>
          <a:off x="5611813" y="3205163"/>
          <a:ext cx="8318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Equation" r:id="rId7" imgW="266400" imgH="228600" progId="Equation.DSMT4">
                  <p:embed/>
                </p:oleObj>
              </mc:Choice>
              <mc:Fallback>
                <p:oleObj name="Equation" r:id="rId7" imgW="26640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1813" y="3205163"/>
                        <a:ext cx="83185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74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-Point Star 4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is the distance between these two  locations?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47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#7 is the same problem as #6 (so you already know the answer),  but we are going to do it with an equation instead of a picture.</a:t>
            </a:r>
            <a:r>
              <a:rPr lang="en-US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27709" y="1338827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8240037"/>
              </p:ext>
            </p:extLst>
          </p:nvPr>
        </p:nvGraphicFramePr>
        <p:xfrm>
          <a:off x="2190750" y="2438400"/>
          <a:ext cx="4759325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Equation" r:id="rId3" imgW="1523880" imgH="698400" progId="Equation.DSMT4">
                  <p:embed/>
                </p:oleObj>
              </mc:Choice>
              <mc:Fallback>
                <p:oleObj name="Equation" r:id="rId3" imgW="152388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0" y="2438400"/>
                        <a:ext cx="4759325" cy="218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5216228"/>
              </p:ext>
            </p:extLst>
          </p:nvPr>
        </p:nvGraphicFramePr>
        <p:xfrm>
          <a:off x="3505200" y="3204369"/>
          <a:ext cx="1387475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Equation" r:id="rId5" imgW="444240" imgH="228600" progId="Equation.DSMT4">
                  <p:embed/>
                </p:oleObj>
              </mc:Choice>
              <mc:Fallback>
                <p:oleObj name="Equation" r:id="rId5" imgW="4442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204369"/>
                        <a:ext cx="1387475" cy="71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8899662"/>
              </p:ext>
            </p:extLst>
          </p:nvPr>
        </p:nvGraphicFramePr>
        <p:xfrm>
          <a:off x="5611813" y="3205163"/>
          <a:ext cx="8318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Equation" r:id="rId7" imgW="266400" imgH="228600" progId="Equation.DSMT4">
                  <p:embed/>
                </p:oleObj>
              </mc:Choice>
              <mc:Fallback>
                <p:oleObj name="Equation" r:id="rId7" imgW="266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1813" y="3205163"/>
                        <a:ext cx="83185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4419600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Now you just do the Pythagorean Theorem with</a:t>
            </a:r>
            <a:r>
              <a:rPr kumimoji="0" lang="en-US" altLang="en-US" sz="30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12 and 3 as the legs</a:t>
            </a:r>
            <a:endParaRPr kumimoji="0" lang="en-US" altLang="en-US" sz="3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26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SIDE NOTE:  the distance formula can be written several different ways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7835042"/>
              </p:ext>
            </p:extLst>
          </p:nvPr>
        </p:nvGraphicFramePr>
        <p:xfrm>
          <a:off x="914400" y="2250291"/>
          <a:ext cx="3068638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Equation" r:id="rId3" imgW="1447560" imgH="279360" progId="Equation.3">
                  <p:embed/>
                </p:oleObj>
              </mc:Choice>
              <mc:Fallback>
                <p:oleObj name="Equation" r:id="rId3" imgW="144756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250291"/>
                        <a:ext cx="3068638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805133"/>
              </p:ext>
            </p:extLst>
          </p:nvPr>
        </p:nvGraphicFramePr>
        <p:xfrm>
          <a:off x="914400" y="3317091"/>
          <a:ext cx="3068638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1" name="Equation" r:id="rId5" imgW="1447560" imgH="279360" progId="Equation.3">
                  <p:embed/>
                </p:oleObj>
              </mc:Choice>
              <mc:Fallback>
                <p:oleObj name="Equation" r:id="rId5" imgW="144756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317091"/>
                        <a:ext cx="3068638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9263986"/>
              </p:ext>
            </p:extLst>
          </p:nvPr>
        </p:nvGraphicFramePr>
        <p:xfrm>
          <a:off x="914400" y="4460091"/>
          <a:ext cx="3068638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Equation" r:id="rId7" imgW="1447560" imgH="279360" progId="Equation.3">
                  <p:embed/>
                </p:oleObj>
              </mc:Choice>
              <mc:Fallback>
                <p:oleObj name="Equation" r:id="rId7" imgW="144756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460091"/>
                        <a:ext cx="3068638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0" y="2222480"/>
            <a:ext cx="449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The </a:t>
            </a:r>
            <a:r>
              <a:rPr lang="en-US" sz="3600" b="1" dirty="0" err="1" smtClean="0">
                <a:solidFill>
                  <a:srgbClr val="FFFF00"/>
                </a:solidFill>
                <a:latin typeface="Comic Sans MS" pitchFamily="66" charset="0"/>
              </a:rPr>
              <a:t>x’s</a:t>
            </a: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 are always together</a:t>
            </a:r>
          </a:p>
          <a:p>
            <a:endParaRPr lang="en-US" sz="3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The y’s are always together</a:t>
            </a:r>
          </a:p>
          <a:p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08" y="1372336"/>
            <a:ext cx="8925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mic Sans MS" pitchFamily="66" charset="0"/>
              </a:rPr>
              <a:t>They will all give the same answer.</a:t>
            </a:r>
          </a:p>
          <a:p>
            <a:pPr algn="ctr"/>
            <a:endParaRPr lang="en-US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79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6934200" cy="61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478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is the distance between these two  points?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81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6934200" cy="61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478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is the distance between these two  points?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342971"/>
            <a:ext cx="6019800" cy="1200329"/>
          </a:xfrm>
          <a:prstGeom prst="rect">
            <a:avLst/>
          </a:prstGeom>
          <a:solidFill>
            <a:srgbClr val="FF66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On your paper (page 7), draw in the triangle that represents the distance between these points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33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6934200" cy="61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478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is the distance between these two  points?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342971"/>
            <a:ext cx="6019800" cy="1200329"/>
          </a:xfrm>
          <a:prstGeom prst="rect">
            <a:avLst/>
          </a:prstGeom>
          <a:solidFill>
            <a:srgbClr val="FF66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On your paper (page 7), draw in the triangle that represents the distance between these points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799" y="4038600"/>
            <a:ext cx="2971801" cy="461665"/>
          </a:xfrm>
          <a:prstGeom prst="rect">
            <a:avLst/>
          </a:prstGeom>
          <a:solidFill>
            <a:srgbClr val="FF66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Find the distance</a:t>
            </a:r>
            <a:endParaRPr lang="en-US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90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7709" y="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  </a:t>
            </a:r>
          </a:p>
          <a:p>
            <a:r>
              <a:rPr lang="en-US" sz="2800" dirty="0">
                <a:latin typeface="Comic Sans MS" panose="030F0702030302020204" pitchFamily="66" charset="0"/>
              </a:rPr>
              <a:t>4.  Graph the points A (4, -5) and B (-1, 7)</a:t>
            </a:r>
          </a:p>
          <a:p>
            <a:r>
              <a:rPr lang="en-US" sz="2800" dirty="0">
                <a:latin typeface="Comic Sans MS" panose="030F0702030302020204" pitchFamily="66" charset="0"/>
              </a:rPr>
              <a:t> </a:t>
            </a:r>
          </a:p>
          <a:p>
            <a:r>
              <a:rPr lang="en-US" sz="2800" dirty="0">
                <a:latin typeface="Comic Sans MS" panose="030F0702030302020204" pitchFamily="66" charset="0"/>
              </a:rPr>
              <a:t>5.  Draw in the triangle and perform the Pythagorean 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     Theorem </a:t>
            </a:r>
            <a:r>
              <a:rPr lang="en-US" sz="2800" dirty="0">
                <a:latin typeface="Comic Sans MS" panose="030F0702030302020204" pitchFamily="66" charset="0"/>
              </a:rPr>
              <a:t>to find the distance between A and B</a:t>
            </a:r>
          </a:p>
          <a:p>
            <a:r>
              <a:rPr lang="en-US" sz="2800" dirty="0">
                <a:latin typeface="Comic Sans MS" panose="030F0702030302020204" pitchFamily="66" charset="0"/>
              </a:rPr>
              <a:t> 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376488"/>
            <a:ext cx="4717732" cy="4024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00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7709" y="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  </a:t>
            </a:r>
          </a:p>
          <a:p>
            <a:r>
              <a:rPr lang="en-US" sz="2800" dirty="0">
                <a:latin typeface="Comic Sans MS" panose="030F0702030302020204" pitchFamily="66" charset="0"/>
              </a:rPr>
              <a:t>4.  Graph the points A (4, -5) and B (-1, 7)</a:t>
            </a:r>
          </a:p>
          <a:p>
            <a:r>
              <a:rPr lang="en-US" sz="2800" dirty="0">
                <a:latin typeface="Comic Sans MS" panose="030F0702030302020204" pitchFamily="66" charset="0"/>
              </a:rPr>
              <a:t> </a:t>
            </a:r>
          </a:p>
          <a:p>
            <a:r>
              <a:rPr lang="en-US" sz="2800" dirty="0">
                <a:latin typeface="Comic Sans MS" panose="030F0702030302020204" pitchFamily="66" charset="0"/>
              </a:rPr>
              <a:t>5.  Draw in the triangle and perform the Pythagorean 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     Theorem </a:t>
            </a:r>
            <a:r>
              <a:rPr lang="en-US" sz="2800" dirty="0">
                <a:latin typeface="Comic Sans MS" panose="030F0702030302020204" pitchFamily="66" charset="0"/>
              </a:rPr>
              <a:t>to find the distance between A and B</a:t>
            </a:r>
          </a:p>
          <a:p>
            <a:r>
              <a:rPr lang="en-US" sz="2800" dirty="0">
                <a:latin typeface="Comic Sans MS" panose="030F0702030302020204" pitchFamily="66" charset="0"/>
              </a:rPr>
              <a:t> 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376488"/>
            <a:ext cx="4717732" cy="40243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04800" y="2895600"/>
            <a:ext cx="34390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Graph the points</a:t>
            </a:r>
          </a:p>
          <a:p>
            <a:pPr marL="342900" indent="-342900">
              <a:buAutoNum type="arabicPeriod"/>
            </a:pPr>
            <a:endParaRPr lang="en-US" b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 startAt="2"/>
            </a:pPr>
            <a:r>
              <a:rPr lang="en-US" b="1" dirty="0" smtClean="0">
                <a:solidFill>
                  <a:srgbClr val="FF0000"/>
                </a:solidFill>
              </a:rPr>
              <a:t>Draw in the triangle</a:t>
            </a:r>
          </a:p>
          <a:p>
            <a:pPr marL="342900" indent="-342900">
              <a:buAutoNum type="arabicPeriod" startAt="2"/>
            </a:pPr>
            <a:endParaRPr lang="en-US" b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 startAt="3"/>
            </a:pPr>
            <a:r>
              <a:rPr lang="en-US" b="1" dirty="0" smtClean="0">
                <a:solidFill>
                  <a:srgbClr val="FF0000"/>
                </a:solidFill>
              </a:rPr>
              <a:t>Use the Pythagorean Theorem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	To find the distance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50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8956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Quick check…. The answer to #5 is 13.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89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2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38992"/>
            <a:ext cx="4343400" cy="431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What is the distance between </a:t>
            </a:r>
            <a:endParaRPr lang="en-US" altLang="en-US" sz="3000" dirty="0"/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C (8, 2) and D (-4, 5)?  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3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Round your answer to the nearest </a:t>
            </a:r>
            <a:r>
              <a:rPr kumimoji="0" lang="en-US" altLang="en-US" sz="3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tenth</a:t>
            </a: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  </a:t>
            </a:r>
            <a:endParaRPr kumimoji="0" lang="en-US" alt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INCLUDE THE EQUATION!</a:t>
            </a:r>
            <a:endParaRPr kumimoji="0" lang="en-US" alt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2895600"/>
            <a:ext cx="362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Do this the same way you did #5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98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642</Words>
  <Application>Microsoft Office PowerPoint</Application>
  <PresentationFormat>On-screen Show (4:3)</PresentationFormat>
  <Paragraphs>99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1_Office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Bolan</dc:creator>
  <cp:lastModifiedBy>USER</cp:lastModifiedBy>
  <cp:revision>11</cp:revision>
  <dcterms:created xsi:type="dcterms:W3CDTF">2006-08-16T00:00:00Z</dcterms:created>
  <dcterms:modified xsi:type="dcterms:W3CDTF">2016-01-05T22:43:01Z</dcterms:modified>
</cp:coreProperties>
</file>