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393" r:id="rId3"/>
    <p:sldId id="395" r:id="rId4"/>
    <p:sldId id="396" r:id="rId5"/>
    <p:sldId id="397" r:id="rId6"/>
    <p:sldId id="392" r:id="rId7"/>
    <p:sldId id="398" r:id="rId8"/>
    <p:sldId id="415" r:id="rId9"/>
    <p:sldId id="419" r:id="rId10"/>
    <p:sldId id="420" r:id="rId11"/>
    <p:sldId id="428" r:id="rId12"/>
    <p:sldId id="421" r:id="rId13"/>
    <p:sldId id="422" r:id="rId14"/>
    <p:sldId id="430" r:id="rId15"/>
    <p:sldId id="431" r:id="rId16"/>
    <p:sldId id="432" r:id="rId17"/>
    <p:sldId id="416" r:id="rId18"/>
    <p:sldId id="427" r:id="rId19"/>
    <p:sldId id="417" r:id="rId20"/>
    <p:sldId id="410" r:id="rId21"/>
    <p:sldId id="411" r:id="rId22"/>
    <p:sldId id="30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15" autoAdjust="0"/>
    <p:restoredTop sz="90143" autoAdjust="0"/>
  </p:normalViewPr>
  <p:slideViewPr>
    <p:cSldViewPr>
      <p:cViewPr varScale="1">
        <p:scale>
          <a:sx n="66" d="100"/>
          <a:sy n="66" d="100"/>
        </p:scale>
        <p:origin x="-9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8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8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8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3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1.wmf"/><Relationship Id="rId4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C1A-EC9A-4F01-B411-AB567426CE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D7B0-B40C-467E-9092-CB143F982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C1A-EC9A-4F01-B411-AB567426CE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D7B0-B40C-467E-9092-CB143F982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C1A-EC9A-4F01-B411-AB567426CE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D7B0-B40C-467E-9092-CB143F982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C1A-EC9A-4F01-B411-AB567426CE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D7B0-B40C-467E-9092-CB143F982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C1A-EC9A-4F01-B411-AB567426CE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D7B0-B40C-467E-9092-CB143F982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C1A-EC9A-4F01-B411-AB567426CE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D7B0-B40C-467E-9092-CB143F982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C1A-EC9A-4F01-B411-AB567426CE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D7B0-B40C-467E-9092-CB143F982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C1A-EC9A-4F01-B411-AB567426CE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D7B0-B40C-467E-9092-CB143F982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C1A-EC9A-4F01-B411-AB567426CE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D7B0-B40C-467E-9092-CB143F982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C1A-EC9A-4F01-B411-AB567426CE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D7B0-B40C-467E-9092-CB143F982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C1A-EC9A-4F01-B411-AB567426CE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D7B0-B40C-467E-9092-CB143F982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E1C1A-EC9A-4F01-B411-AB567426CE41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FD7B0-B40C-467E-9092-CB143F982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7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slide" Target="slide12.xml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6.bin"/><Relationship Id="rId4" Type="http://schemas.openxmlformats.org/officeDocument/2006/relationships/slide" Target="slide1.xml"/><Relationship Id="rId9" Type="http://schemas.openxmlformats.org/officeDocument/2006/relationships/oleObject" Target="../embeddings/oleObject5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slide" Target="slide1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8.bin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slide" Target="slide1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20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slide" Target="slide1.xml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slide" Target="slide1.xml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Relationship Id="rId9" Type="http://schemas.openxmlformats.org/officeDocument/2006/relationships/oleObject" Target="../embeddings/oleObject3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slide" Target="slide1.xml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Relationship Id="rId9" Type="http://schemas.openxmlformats.org/officeDocument/2006/relationships/oleObject" Target="../embeddings/oleObject4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7.bin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447800"/>
            <a:ext cx="5257800" cy="485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MENU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057400" y="762000"/>
            <a:ext cx="70866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Comic Sans MS" pitchFamily="66" charset="0"/>
              </a:rPr>
              <a:t>We are going to graph a circle in the coordinate plane</a:t>
            </a: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457201" y="2133600"/>
          <a:ext cx="3730854" cy="610603"/>
        </p:xfrm>
        <a:graphic>
          <a:graphicData uri="http://schemas.openxmlformats.org/presentationml/2006/ole">
            <p:oleObj spid="_x0000_s113665" name="Equation" r:id="rId5" imgW="1396800" imgH="228600" progId="Equation.3">
              <p:embed/>
            </p:oleObj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6400800" y="2438400"/>
          <a:ext cx="1104900" cy="609600"/>
        </p:xfrm>
        <a:graphic>
          <a:graphicData uri="http://schemas.openxmlformats.org/presentationml/2006/ole">
            <p:oleObj spid="_x0000_s113667" name="Equation" r:id="rId6" imgW="368280" imgH="203040" progId="Equation.3">
              <p:embed/>
            </p:oleObj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6477000" y="2895600"/>
          <a:ext cx="990600" cy="609600"/>
        </p:xfrm>
        <a:graphic>
          <a:graphicData uri="http://schemas.openxmlformats.org/presentationml/2006/ole">
            <p:oleObj spid="_x0000_s113668" name="Equation" r:id="rId7" imgW="330120" imgH="203040" progId="Equation.3">
              <p:embed/>
            </p:oleObj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457200" y="2895600"/>
          <a:ext cx="3697538" cy="610603"/>
        </p:xfrm>
        <a:graphic>
          <a:graphicData uri="http://schemas.openxmlformats.org/presentationml/2006/ole">
            <p:oleObj spid="_x0000_s113669" name="Equation" r:id="rId8" imgW="1384200" imgH="228600" progId="Equation.3">
              <p:embed/>
            </p:oleObj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685800" y="4495800"/>
          <a:ext cx="3901072" cy="746292"/>
        </p:xfrm>
        <a:graphic>
          <a:graphicData uri="http://schemas.openxmlformats.org/presentationml/2006/ole">
            <p:oleObj spid="_x0000_s113670" name="Equation" r:id="rId9" imgW="1460160" imgH="279360" progId="Equation.3">
              <p:embed/>
            </p:oleObj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704850" y="5410200"/>
          <a:ext cx="3867150" cy="746292"/>
        </p:xfrm>
        <a:graphic>
          <a:graphicData uri="http://schemas.openxmlformats.org/presentationml/2006/ole">
            <p:oleObj spid="_x0000_s113671" name="Equation" r:id="rId10" imgW="1447560" imgH="27936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 rot="21316166">
            <a:off x="147484" y="1629404"/>
            <a:ext cx="8785900" cy="393954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chemeClr val="tx1"/>
                </a:solidFill>
                <a:latin typeface="Comic Sans MS" pitchFamily="66" charset="0"/>
              </a:rPr>
              <a:t>But before we can graph a circle, we must review some of the basic calculations used when graphing.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00800" y="6248400"/>
            <a:ext cx="2743200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Comic Sans MS" pitchFamily="66" charset="0"/>
                <a:hlinkClick r:id="rId11" action="ppaction://hlinksldjump"/>
              </a:rPr>
              <a:t>Skip graph review</a:t>
            </a:r>
            <a:endParaRPr lang="en-US" sz="2200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 animBg="1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43" name="Rectangle 42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Oval 46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762000"/>
            <a:ext cx="4296369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Comic Sans MS" pitchFamily="66" charset="0"/>
              </a:rPr>
              <a:t>The EQUATION of a CIRCLE</a:t>
            </a:r>
          </a:p>
        </p:txBody>
      </p:sp>
      <p:pic>
        <p:nvPicPr>
          <p:cNvPr id="2099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295400"/>
            <a:ext cx="6477000" cy="490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 rot="21318808">
            <a:off x="1752600" y="2133600"/>
            <a:ext cx="5105400" cy="39624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43" name="Rectangle 42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Oval 46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762000"/>
            <a:ext cx="4296369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Comic Sans MS" pitchFamily="66" charset="0"/>
              </a:rPr>
              <a:t>The EQUATION of a CIRCLE</a:t>
            </a:r>
          </a:p>
        </p:txBody>
      </p:sp>
      <p:pic>
        <p:nvPicPr>
          <p:cNvPr id="210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295400"/>
            <a:ext cx="5943600" cy="4842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1752600" y="1905000"/>
            <a:ext cx="5105400" cy="39624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43" name="Rectangle 42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Oval 46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762000"/>
            <a:ext cx="4296369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Comic Sans MS" pitchFamily="66" charset="0"/>
              </a:rPr>
              <a:t>The EQUATION of a CIRCLE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76400" y="2667000"/>
            <a:ext cx="3352200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Graph in the calculator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43" name="Rectangle 42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Oval 46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762000"/>
            <a:ext cx="4296369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Comic Sans MS" pitchFamily="66" charset="0"/>
              </a:rPr>
              <a:t>The EQUATION of a CIRCLE</a:t>
            </a:r>
          </a:p>
        </p:txBody>
      </p:sp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6278" y="1295400"/>
            <a:ext cx="6457122" cy="479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1981200" y="2438400"/>
            <a:ext cx="5105400" cy="39624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267200" y="3581400"/>
            <a:ext cx="685800" cy="381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791200" y="3581400"/>
            <a:ext cx="685800" cy="381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267200" y="2362200"/>
            <a:ext cx="685800" cy="4572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981200" y="3429000"/>
            <a:ext cx="838200" cy="4572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419600" y="5257800"/>
            <a:ext cx="838200" cy="4572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43" name="Rectangle 42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Oval 46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762000"/>
            <a:ext cx="4296369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Comic Sans MS" pitchFamily="66" charset="0"/>
              </a:rPr>
              <a:t>The EQUATION of a CIRCLE</a:t>
            </a:r>
          </a:p>
        </p:txBody>
      </p:sp>
      <p:pic>
        <p:nvPicPr>
          <p:cNvPr id="2119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219200"/>
            <a:ext cx="672595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1752600" y="1905000"/>
            <a:ext cx="5105400" cy="39624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95400"/>
            <a:ext cx="15163800" cy="519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43" name="Rectangle 42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Oval 46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762000"/>
            <a:ext cx="4296369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Comic Sans MS" pitchFamily="66" charset="0"/>
              </a:rPr>
              <a:t>The EQUATION of a CIRCLE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600200" y="4953000"/>
            <a:ext cx="4038600" cy="10668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715000" y="4953000"/>
            <a:ext cx="3200400" cy="762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286000" y="5257800"/>
            <a:ext cx="304800" cy="4572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886200" y="5257800"/>
            <a:ext cx="304800" cy="4572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800600" y="5257800"/>
            <a:ext cx="304800" cy="4572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400800" y="4953000"/>
            <a:ext cx="304800" cy="381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620000" y="5029200"/>
            <a:ext cx="304800" cy="381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458200" y="5105400"/>
            <a:ext cx="304800" cy="381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24600" y="1219200"/>
            <a:ext cx="15163800" cy="519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43" name="Rectangle 42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Oval 46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762000"/>
            <a:ext cx="4296369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Comic Sans MS" pitchFamily="66" charset="0"/>
              </a:rPr>
              <a:t>The EQUATION of a CIRCLE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66800" y="5410200"/>
            <a:ext cx="4038600" cy="10668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105400" y="4800600"/>
            <a:ext cx="3733800" cy="762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943100" y="5581650"/>
            <a:ext cx="304800" cy="4572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409950" y="5600700"/>
            <a:ext cx="304800" cy="4572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305300" y="5657850"/>
            <a:ext cx="304800" cy="4572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867400" y="4953000"/>
            <a:ext cx="457200" cy="381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53350" y="4991100"/>
            <a:ext cx="304800" cy="381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458200" y="4876800"/>
            <a:ext cx="457200" cy="5334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400"/>
            <a:ext cx="82359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24200"/>
            <a:ext cx="91979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04800" y="3124200"/>
            <a:ext cx="3733800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14800" y="3352800"/>
            <a:ext cx="37338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924800" y="3352800"/>
            <a:ext cx="12192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27785">
            <a:off x="379168" y="1741017"/>
            <a:ext cx="8719028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43" name="Rectangle 42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Oval 46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762000"/>
            <a:ext cx="4296369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Comic Sans MS" pitchFamily="66" charset="0"/>
              </a:rPr>
              <a:t>The EQUATION of a CIRCLE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981200" y="2381250"/>
            <a:ext cx="6019800" cy="12192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724150" y="2628900"/>
            <a:ext cx="228600" cy="3048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743200" y="3009900"/>
            <a:ext cx="228600" cy="3048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124200" y="2743200"/>
            <a:ext cx="381000" cy="381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410200" y="2590800"/>
            <a:ext cx="381000" cy="381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781800" y="2590800"/>
            <a:ext cx="381000" cy="381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81565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1625"/>
            <a:ext cx="9144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04800" y="1905000"/>
            <a:ext cx="3733800" cy="3124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48400" y="1600200"/>
            <a:ext cx="762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772400" y="1524000"/>
            <a:ext cx="762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343400" y="2209800"/>
            <a:ext cx="457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43400" y="2971800"/>
            <a:ext cx="457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191000" y="3733800"/>
            <a:ext cx="457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191000" y="4572000"/>
            <a:ext cx="457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114800" y="5334000"/>
            <a:ext cx="457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886200" y="6172200"/>
            <a:ext cx="457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3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05000" y="685800"/>
            <a:ext cx="5607625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latin typeface="Comic Sans MS" pitchFamily="66" charset="0"/>
              </a:rPr>
              <a:t>#1  The </a:t>
            </a:r>
            <a:r>
              <a:rPr lang="en-US" sz="3000" b="1" u="sng" dirty="0" smtClean="0">
                <a:latin typeface="Comic Sans MS" pitchFamily="66" charset="0"/>
              </a:rPr>
              <a:t>DISTANCE</a:t>
            </a:r>
            <a:r>
              <a:rPr lang="en-US" sz="3000" b="1" dirty="0" smtClean="0">
                <a:latin typeface="Comic Sans MS" pitchFamily="66" charset="0"/>
              </a:rPr>
              <a:t> formula</a:t>
            </a:r>
          </a:p>
        </p:txBody>
      </p:sp>
      <p:graphicFrame>
        <p:nvGraphicFramePr>
          <p:cNvPr id="137218" name="Object 6"/>
          <p:cNvGraphicFramePr>
            <a:graphicFrameLocks noChangeAspect="1"/>
          </p:cNvGraphicFramePr>
          <p:nvPr/>
        </p:nvGraphicFramePr>
        <p:xfrm>
          <a:off x="2573338" y="1370013"/>
          <a:ext cx="4513262" cy="747712"/>
        </p:xfrm>
        <a:graphic>
          <a:graphicData uri="http://schemas.openxmlformats.org/presentationml/2006/ole">
            <p:oleObj spid="_x0000_s137218" name="Equation" r:id="rId4" imgW="1688760" imgH="27936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28600" y="2362200"/>
            <a:ext cx="4068743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Find the distance between </a:t>
            </a:r>
          </a:p>
          <a:p>
            <a:r>
              <a:rPr lang="en-US" sz="2400" dirty="0" smtClean="0">
                <a:latin typeface="Comic Sans MS" pitchFamily="66" charset="0"/>
              </a:rPr>
              <a:t>(8,-5) and (3,7)</a:t>
            </a:r>
          </a:p>
        </p:txBody>
      </p:sp>
      <p:sp>
        <p:nvSpPr>
          <p:cNvPr id="22" name="Flowchart: Alternate Process 21"/>
          <p:cNvSpPr/>
          <p:nvPr/>
        </p:nvSpPr>
        <p:spPr>
          <a:xfrm rot="20934388">
            <a:off x="399073" y="1787970"/>
            <a:ext cx="1988762" cy="381000"/>
          </a:xfrm>
          <a:prstGeom prst="flowChartAlternateProcess">
            <a:avLst/>
          </a:prstGeom>
          <a:solidFill>
            <a:srgbClr val="CC00FF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EXAMPLE A </a:t>
            </a:r>
            <a:endParaRPr lang="en-US" sz="2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137219" name="Object 6"/>
          <p:cNvGraphicFramePr>
            <a:graphicFrameLocks noChangeAspect="1"/>
          </p:cNvGraphicFramePr>
          <p:nvPr/>
        </p:nvGraphicFramePr>
        <p:xfrm>
          <a:off x="287338" y="3216275"/>
          <a:ext cx="4513262" cy="747713"/>
        </p:xfrm>
        <a:graphic>
          <a:graphicData uri="http://schemas.openxmlformats.org/presentationml/2006/ole">
            <p:oleObj spid="_x0000_s137219" name="Equation" r:id="rId5" imgW="1688760" imgH="279360" progId="Equation.3">
              <p:embed/>
            </p:oleObj>
          </a:graphicData>
        </a:graphic>
      </p:graphicFrame>
      <p:graphicFrame>
        <p:nvGraphicFramePr>
          <p:cNvPr id="23" name="Object 6"/>
          <p:cNvGraphicFramePr>
            <a:graphicFrameLocks noChangeAspect="1"/>
          </p:cNvGraphicFramePr>
          <p:nvPr/>
        </p:nvGraphicFramePr>
        <p:xfrm>
          <a:off x="1447800" y="3429000"/>
          <a:ext cx="306388" cy="476250"/>
        </p:xfrm>
        <a:graphic>
          <a:graphicData uri="http://schemas.openxmlformats.org/presentationml/2006/ole">
            <p:oleObj spid="_x0000_s137220" name="Equation" r:id="rId6" imgW="114120" imgH="177480" progId="Equation.3">
              <p:embed/>
            </p:oleObj>
          </a:graphicData>
        </a:graphic>
      </p:graphicFrame>
      <p:graphicFrame>
        <p:nvGraphicFramePr>
          <p:cNvPr id="24" name="Object 6"/>
          <p:cNvGraphicFramePr>
            <a:graphicFrameLocks noChangeAspect="1"/>
          </p:cNvGraphicFramePr>
          <p:nvPr/>
        </p:nvGraphicFramePr>
        <p:xfrm>
          <a:off x="2133600" y="3429000"/>
          <a:ext cx="306388" cy="476250"/>
        </p:xfrm>
        <a:graphic>
          <a:graphicData uri="http://schemas.openxmlformats.org/presentationml/2006/ole">
            <p:oleObj spid="_x0000_s137221" name="Equation" r:id="rId7" imgW="114120" imgH="177480" progId="Equation.3">
              <p:embed/>
            </p:oleObj>
          </a:graphicData>
        </a:graphic>
      </p:graphicFrame>
      <p:graphicFrame>
        <p:nvGraphicFramePr>
          <p:cNvPr id="25" name="Object 6"/>
          <p:cNvGraphicFramePr>
            <a:graphicFrameLocks noChangeAspect="1"/>
          </p:cNvGraphicFramePr>
          <p:nvPr/>
        </p:nvGraphicFramePr>
        <p:xfrm>
          <a:off x="3336925" y="3429000"/>
          <a:ext cx="339725" cy="476250"/>
        </p:xfrm>
        <a:graphic>
          <a:graphicData uri="http://schemas.openxmlformats.org/presentationml/2006/ole">
            <p:oleObj spid="_x0000_s137222" name="Equation" r:id="rId8" imgW="126720" imgH="177480" progId="Equation.3">
              <p:embed/>
            </p:oleObj>
          </a:graphicData>
        </a:graphic>
      </p:graphicFrame>
      <p:graphicFrame>
        <p:nvGraphicFramePr>
          <p:cNvPr id="26" name="Object 6"/>
          <p:cNvGraphicFramePr>
            <a:graphicFrameLocks noChangeAspect="1"/>
          </p:cNvGraphicFramePr>
          <p:nvPr/>
        </p:nvGraphicFramePr>
        <p:xfrm>
          <a:off x="3904869" y="3505200"/>
          <a:ext cx="514731" cy="400050"/>
        </p:xfrm>
        <a:graphic>
          <a:graphicData uri="http://schemas.openxmlformats.org/presentationml/2006/ole">
            <p:oleObj spid="_x0000_s137223" name="Equation" r:id="rId9" imgW="228600" imgH="177480" progId="Equation.3">
              <p:embed/>
            </p:oleObj>
          </a:graphicData>
        </a:graphic>
      </p:graphicFrame>
      <p:graphicFrame>
        <p:nvGraphicFramePr>
          <p:cNvPr id="27" name="Object 6"/>
          <p:cNvGraphicFramePr>
            <a:graphicFrameLocks noChangeAspect="1"/>
          </p:cNvGraphicFramePr>
          <p:nvPr/>
        </p:nvGraphicFramePr>
        <p:xfrm>
          <a:off x="640080" y="4038600"/>
          <a:ext cx="2816225" cy="747713"/>
        </p:xfrm>
        <a:graphic>
          <a:graphicData uri="http://schemas.openxmlformats.org/presentationml/2006/ole">
            <p:oleObj spid="_x0000_s137224" name="Equation" r:id="rId10" imgW="1054080" imgH="279360" progId="Equation.3">
              <p:embed/>
            </p:oleObj>
          </a:graphicData>
        </a:graphic>
      </p:graphicFrame>
      <p:graphicFrame>
        <p:nvGraphicFramePr>
          <p:cNvPr id="137225" name="Object 6"/>
          <p:cNvGraphicFramePr>
            <a:graphicFrameLocks noChangeAspect="1"/>
          </p:cNvGraphicFramePr>
          <p:nvPr/>
        </p:nvGraphicFramePr>
        <p:xfrm>
          <a:off x="657225" y="5029200"/>
          <a:ext cx="1323975" cy="611187"/>
        </p:xfrm>
        <a:graphic>
          <a:graphicData uri="http://schemas.openxmlformats.org/presentationml/2006/ole">
            <p:oleObj spid="_x0000_s137225" name="Equation" r:id="rId11" imgW="4950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8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37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scan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6037" y="533400"/>
            <a:ext cx="7446963" cy="982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697037" y="1981200"/>
            <a:ext cx="2362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697037" y="2438400"/>
            <a:ext cx="2362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535237" y="2881313"/>
            <a:ext cx="23622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5278437" y="2209800"/>
            <a:ext cx="23622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392237" y="4800600"/>
            <a:ext cx="2743200" cy="1828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5202237" y="4114800"/>
            <a:ext cx="27432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6878637" y="4572000"/>
            <a:ext cx="609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7259637" y="5029200"/>
            <a:ext cx="609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5735637" y="5791200"/>
            <a:ext cx="16002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5888037" y="4038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7259637" y="4038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18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  <p:bldP spid="4103" grpId="0" animBg="1"/>
      <p:bldP spid="4104" grpId="0" animBg="1"/>
      <p:bldP spid="4105" grpId="0" animBg="1"/>
      <p:bldP spid="4106" grpId="0" animBg="1"/>
      <p:bldP spid="4107" grpId="0" animBg="1"/>
      <p:bldP spid="4108" grpId="0" animBg="1"/>
      <p:bldP spid="4109" grpId="0" animBg="1"/>
      <p:bldP spid="4110" grpId="0" animBg="1"/>
      <p:bldP spid="41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can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-3124200"/>
            <a:ext cx="7446963" cy="982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81000" y="3962400"/>
            <a:ext cx="2514600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5181600" y="3352800"/>
            <a:ext cx="5334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6553200" y="3276600"/>
            <a:ext cx="5334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4648200" y="3505200"/>
            <a:ext cx="25146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4419600" y="4267200"/>
            <a:ext cx="3276600" cy="2362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6858000" y="4191000"/>
            <a:ext cx="533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6858000" y="4724400"/>
            <a:ext cx="533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4724400" y="5638800"/>
            <a:ext cx="16764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Oval 15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4" grpId="0" animBg="1"/>
      <p:bldP spid="5135" grpId="0" animBg="1"/>
      <p:bldP spid="5136" grpId="0" animBg="1"/>
      <p:bldP spid="5137" grpId="0" animBg="1"/>
      <p:bldP spid="5138" grpId="0" animBg="1"/>
      <p:bldP spid="5139" grpId="0" animBg="1"/>
      <p:bldP spid="5140" grpId="0" animBg="1"/>
      <p:bldP spid="51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81565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1625"/>
            <a:ext cx="9144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04800" y="1905000"/>
            <a:ext cx="3733800" cy="3124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48400" y="1600200"/>
            <a:ext cx="762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772400" y="1524000"/>
            <a:ext cx="762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343400" y="2209800"/>
            <a:ext cx="457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43400" y="2971800"/>
            <a:ext cx="457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191000" y="3733800"/>
            <a:ext cx="457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191000" y="4572000"/>
            <a:ext cx="457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114800" y="5334000"/>
            <a:ext cx="457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886200" y="6172200"/>
            <a:ext cx="4572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05000" y="685800"/>
            <a:ext cx="5607625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latin typeface="Comic Sans MS" pitchFamily="66" charset="0"/>
              </a:rPr>
              <a:t>#1  The </a:t>
            </a:r>
            <a:r>
              <a:rPr lang="en-US" sz="3000" b="1" u="sng" dirty="0" smtClean="0">
                <a:latin typeface="Comic Sans MS" pitchFamily="66" charset="0"/>
              </a:rPr>
              <a:t>DISTANCE</a:t>
            </a:r>
            <a:r>
              <a:rPr lang="en-US" sz="3000" b="1" dirty="0" smtClean="0">
                <a:latin typeface="Comic Sans MS" pitchFamily="66" charset="0"/>
              </a:rPr>
              <a:t> formula</a:t>
            </a:r>
          </a:p>
        </p:txBody>
      </p:sp>
      <p:graphicFrame>
        <p:nvGraphicFramePr>
          <p:cNvPr id="137218" name="Object 6"/>
          <p:cNvGraphicFramePr>
            <a:graphicFrameLocks noChangeAspect="1"/>
          </p:cNvGraphicFramePr>
          <p:nvPr/>
        </p:nvGraphicFramePr>
        <p:xfrm>
          <a:off x="2573338" y="1370013"/>
          <a:ext cx="4513262" cy="747712"/>
        </p:xfrm>
        <a:graphic>
          <a:graphicData uri="http://schemas.openxmlformats.org/presentationml/2006/ole">
            <p:oleObj spid="_x0000_s138242" name="Equation" r:id="rId4" imgW="1688760" imgH="27936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648200" y="2209800"/>
            <a:ext cx="4068743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Find the distance between </a:t>
            </a:r>
          </a:p>
        </p:txBody>
      </p:sp>
      <p:sp>
        <p:nvSpPr>
          <p:cNvPr id="22" name="Flowchart: Alternate Process 21"/>
          <p:cNvSpPr/>
          <p:nvPr/>
        </p:nvSpPr>
        <p:spPr>
          <a:xfrm rot="671671">
            <a:off x="7137173" y="1942026"/>
            <a:ext cx="1988762" cy="381000"/>
          </a:xfrm>
          <a:prstGeom prst="flowChartAlternateProcess">
            <a:avLst/>
          </a:prstGeom>
          <a:solidFill>
            <a:srgbClr val="CC00FF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EXAMPLE B </a:t>
            </a:r>
            <a:endParaRPr lang="en-US" sz="2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137219" name="Object 6"/>
          <p:cNvGraphicFramePr>
            <a:graphicFrameLocks noChangeAspect="1"/>
          </p:cNvGraphicFramePr>
          <p:nvPr/>
        </p:nvGraphicFramePr>
        <p:xfrm>
          <a:off x="381000" y="2209801"/>
          <a:ext cx="2901696" cy="854732"/>
        </p:xfrm>
        <a:graphic>
          <a:graphicData uri="http://schemas.openxmlformats.org/presentationml/2006/ole">
            <p:oleObj spid="_x0000_s138243" name="Equation" r:id="rId5" imgW="1726920" imgH="507960" progId="Equation.3">
              <p:embed/>
            </p:oleObj>
          </a:graphicData>
        </a:graphic>
      </p:graphicFrame>
      <p:graphicFrame>
        <p:nvGraphicFramePr>
          <p:cNvPr id="28" name="Object 6"/>
          <p:cNvGraphicFramePr>
            <a:graphicFrameLocks noChangeAspect="1"/>
          </p:cNvGraphicFramePr>
          <p:nvPr/>
        </p:nvGraphicFramePr>
        <p:xfrm>
          <a:off x="5486400" y="2667000"/>
          <a:ext cx="3054350" cy="963417"/>
        </p:xfrm>
        <a:graphic>
          <a:graphicData uri="http://schemas.openxmlformats.org/presentationml/2006/ole">
            <p:oleObj spid="_x0000_s138250" name="Equation" r:id="rId6" imgW="1371600" imgH="431640" progId="Equation.3">
              <p:embed/>
            </p:oleObj>
          </a:graphicData>
        </a:graphic>
      </p:graphicFrame>
      <p:graphicFrame>
        <p:nvGraphicFramePr>
          <p:cNvPr id="29" name="Object 6"/>
          <p:cNvGraphicFramePr>
            <a:graphicFrameLocks noChangeAspect="1"/>
          </p:cNvGraphicFramePr>
          <p:nvPr/>
        </p:nvGraphicFramePr>
        <p:xfrm>
          <a:off x="628650" y="3352800"/>
          <a:ext cx="1749552" cy="854626"/>
        </p:xfrm>
        <a:graphic>
          <a:graphicData uri="http://schemas.openxmlformats.org/presentationml/2006/ole">
            <p:oleObj spid="_x0000_s138251" name="Equation" r:id="rId7" imgW="1041120" imgH="507960" progId="Equation.3">
              <p:embed/>
            </p:oleObj>
          </a:graphicData>
        </a:graphic>
      </p:graphicFrame>
      <p:graphicFrame>
        <p:nvGraphicFramePr>
          <p:cNvPr id="30" name="Object 6"/>
          <p:cNvGraphicFramePr>
            <a:graphicFrameLocks noChangeAspect="1"/>
          </p:cNvGraphicFramePr>
          <p:nvPr/>
        </p:nvGraphicFramePr>
        <p:xfrm>
          <a:off x="609600" y="4495800"/>
          <a:ext cx="1066800" cy="747945"/>
        </p:xfrm>
        <a:graphic>
          <a:graphicData uri="http://schemas.openxmlformats.org/presentationml/2006/ole">
            <p:oleObj spid="_x0000_s138252" name="Equation" r:id="rId8" imgW="634680" imgH="444240" progId="Equation.3">
              <p:embed/>
            </p:oleObj>
          </a:graphicData>
        </a:graphic>
      </p:graphicFrame>
      <p:graphicFrame>
        <p:nvGraphicFramePr>
          <p:cNvPr id="138253" name="Object 3"/>
          <p:cNvGraphicFramePr>
            <a:graphicFrameLocks noChangeAspect="1"/>
          </p:cNvGraphicFramePr>
          <p:nvPr/>
        </p:nvGraphicFramePr>
        <p:xfrm>
          <a:off x="533400" y="5410200"/>
          <a:ext cx="766763" cy="747713"/>
        </p:xfrm>
        <a:graphic>
          <a:graphicData uri="http://schemas.openxmlformats.org/presentationml/2006/ole">
            <p:oleObj spid="_x0000_s138253" name="Equation" r:id="rId9" imgW="457200" imgH="444240" progId="Equation.3">
              <p:embed/>
            </p:oleObj>
          </a:graphicData>
        </a:graphic>
      </p:graphicFrame>
      <p:graphicFrame>
        <p:nvGraphicFramePr>
          <p:cNvPr id="32" name="Object 3"/>
          <p:cNvGraphicFramePr>
            <a:graphicFrameLocks noChangeAspect="1"/>
          </p:cNvGraphicFramePr>
          <p:nvPr/>
        </p:nvGraphicFramePr>
        <p:xfrm>
          <a:off x="1752600" y="5410200"/>
          <a:ext cx="746125" cy="725487"/>
        </p:xfrm>
        <a:graphic>
          <a:graphicData uri="http://schemas.openxmlformats.org/presentationml/2006/ole">
            <p:oleObj spid="_x0000_s138254" name="Equation" r:id="rId10" imgW="4442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8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05000" y="457200"/>
            <a:ext cx="5607625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latin typeface="Comic Sans MS" pitchFamily="66" charset="0"/>
              </a:rPr>
              <a:t>#1  The </a:t>
            </a:r>
            <a:r>
              <a:rPr lang="en-US" sz="3000" b="1" u="sng" dirty="0" smtClean="0">
                <a:latin typeface="Comic Sans MS" pitchFamily="66" charset="0"/>
              </a:rPr>
              <a:t>DISTANCE</a:t>
            </a:r>
            <a:r>
              <a:rPr lang="en-US" sz="3000" b="1" dirty="0" smtClean="0">
                <a:latin typeface="Comic Sans MS" pitchFamily="66" charset="0"/>
              </a:rPr>
              <a:t> formula</a:t>
            </a:r>
          </a:p>
        </p:txBody>
      </p:sp>
      <p:graphicFrame>
        <p:nvGraphicFramePr>
          <p:cNvPr id="137218" name="Object 6"/>
          <p:cNvGraphicFramePr>
            <a:graphicFrameLocks noChangeAspect="1"/>
          </p:cNvGraphicFramePr>
          <p:nvPr/>
        </p:nvGraphicFramePr>
        <p:xfrm>
          <a:off x="2573338" y="990600"/>
          <a:ext cx="4513262" cy="747712"/>
        </p:xfrm>
        <a:graphic>
          <a:graphicData uri="http://schemas.openxmlformats.org/presentationml/2006/ole">
            <p:oleObj spid="_x0000_s139266" name="Equation" r:id="rId4" imgW="1688760" imgH="27936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33400" y="2362200"/>
            <a:ext cx="762580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 distance between (8,-2) and (2, x) is 10.  Find x.</a:t>
            </a:r>
          </a:p>
        </p:txBody>
      </p:sp>
      <p:sp>
        <p:nvSpPr>
          <p:cNvPr id="22" name="Flowchart: Alternate Process 21"/>
          <p:cNvSpPr/>
          <p:nvPr/>
        </p:nvSpPr>
        <p:spPr>
          <a:xfrm rot="20951080">
            <a:off x="475283" y="1783406"/>
            <a:ext cx="1988762" cy="381000"/>
          </a:xfrm>
          <a:prstGeom prst="flowChartAlternateProcess">
            <a:avLst/>
          </a:prstGeom>
          <a:solidFill>
            <a:srgbClr val="CC00FF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EXAMPLE C </a:t>
            </a:r>
            <a:endParaRPr lang="en-US" sz="2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27" name="Object 6"/>
          <p:cNvGraphicFramePr>
            <a:graphicFrameLocks noChangeAspect="1"/>
          </p:cNvGraphicFramePr>
          <p:nvPr/>
        </p:nvGraphicFramePr>
        <p:xfrm>
          <a:off x="990600" y="2743200"/>
          <a:ext cx="4208463" cy="747713"/>
        </p:xfrm>
        <a:graphic>
          <a:graphicData uri="http://schemas.openxmlformats.org/presentationml/2006/ole">
            <p:oleObj spid="_x0000_s139273" name="Equation" r:id="rId5" imgW="1574640" imgH="279360" progId="Equation.3">
              <p:embed/>
            </p:oleObj>
          </a:graphicData>
        </a:graphic>
      </p:graphicFrame>
      <p:graphicFrame>
        <p:nvGraphicFramePr>
          <p:cNvPr id="31" name="Object 6"/>
          <p:cNvGraphicFramePr>
            <a:graphicFrameLocks noChangeAspect="1"/>
          </p:cNvGraphicFramePr>
          <p:nvPr/>
        </p:nvGraphicFramePr>
        <p:xfrm>
          <a:off x="762000" y="3573463"/>
          <a:ext cx="4071937" cy="611187"/>
        </p:xfrm>
        <a:graphic>
          <a:graphicData uri="http://schemas.openxmlformats.org/presentationml/2006/ole">
            <p:oleObj spid="_x0000_s139274" name="Equation" r:id="rId6" imgW="1523880" imgH="228600" progId="Equation.3">
              <p:embed/>
            </p:oleObj>
          </a:graphicData>
        </a:graphic>
      </p:graphicFrame>
      <p:graphicFrame>
        <p:nvGraphicFramePr>
          <p:cNvPr id="33" name="Object 6"/>
          <p:cNvGraphicFramePr>
            <a:graphicFrameLocks noChangeAspect="1"/>
          </p:cNvGraphicFramePr>
          <p:nvPr/>
        </p:nvGraphicFramePr>
        <p:xfrm>
          <a:off x="781050" y="4267200"/>
          <a:ext cx="3257550" cy="611188"/>
        </p:xfrm>
        <a:graphic>
          <a:graphicData uri="http://schemas.openxmlformats.org/presentationml/2006/ole">
            <p:oleObj spid="_x0000_s139275" name="Equation" r:id="rId7" imgW="1218960" imgH="228600" progId="Equation.3">
              <p:embed/>
            </p:oleObj>
          </a:graphicData>
        </a:graphic>
      </p:graphicFrame>
      <p:graphicFrame>
        <p:nvGraphicFramePr>
          <p:cNvPr id="34" name="Object 6"/>
          <p:cNvGraphicFramePr>
            <a:graphicFrameLocks noChangeAspect="1"/>
          </p:cNvGraphicFramePr>
          <p:nvPr/>
        </p:nvGraphicFramePr>
        <p:xfrm>
          <a:off x="914400" y="4953000"/>
          <a:ext cx="2341563" cy="611188"/>
        </p:xfrm>
        <a:graphic>
          <a:graphicData uri="http://schemas.openxmlformats.org/presentationml/2006/ole">
            <p:oleObj spid="_x0000_s139276" name="Equation" r:id="rId8" imgW="876240" imgH="228600" progId="Equation.3">
              <p:embed/>
            </p:oleObj>
          </a:graphicData>
        </a:graphic>
      </p:graphicFrame>
      <p:graphicFrame>
        <p:nvGraphicFramePr>
          <p:cNvPr id="35" name="Object 6"/>
          <p:cNvGraphicFramePr>
            <a:graphicFrameLocks noChangeAspect="1"/>
          </p:cNvGraphicFramePr>
          <p:nvPr/>
        </p:nvGraphicFramePr>
        <p:xfrm>
          <a:off x="868363" y="5629275"/>
          <a:ext cx="1798637" cy="476250"/>
        </p:xfrm>
        <a:graphic>
          <a:graphicData uri="http://schemas.openxmlformats.org/presentationml/2006/ole">
            <p:oleObj spid="_x0000_s139277" name="Equation" r:id="rId9" imgW="672840" imgH="177480" progId="Equation.3">
              <p:embed/>
            </p:oleObj>
          </a:graphicData>
        </a:graphic>
      </p:graphicFrame>
      <p:graphicFrame>
        <p:nvGraphicFramePr>
          <p:cNvPr id="36" name="Object 6"/>
          <p:cNvGraphicFramePr>
            <a:graphicFrameLocks noChangeAspect="1"/>
          </p:cNvGraphicFramePr>
          <p:nvPr/>
        </p:nvGraphicFramePr>
        <p:xfrm>
          <a:off x="6248400" y="5105400"/>
          <a:ext cx="1831975" cy="544512"/>
        </p:xfrm>
        <a:graphic>
          <a:graphicData uri="http://schemas.openxmlformats.org/presentationml/2006/ole">
            <p:oleObj spid="_x0000_s139278" name="Equation" r:id="rId10" imgW="6858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05000" y="457200"/>
            <a:ext cx="5607625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latin typeface="Comic Sans MS" pitchFamily="66" charset="0"/>
              </a:rPr>
              <a:t>#1  The </a:t>
            </a:r>
            <a:r>
              <a:rPr lang="en-US" sz="3000" b="1" u="sng" dirty="0" smtClean="0">
                <a:latin typeface="Comic Sans MS" pitchFamily="66" charset="0"/>
              </a:rPr>
              <a:t>DISTANCE</a:t>
            </a:r>
            <a:r>
              <a:rPr lang="en-US" sz="3000" b="1" dirty="0" smtClean="0">
                <a:latin typeface="Comic Sans MS" pitchFamily="66" charset="0"/>
              </a:rPr>
              <a:t> formula</a:t>
            </a:r>
          </a:p>
        </p:txBody>
      </p:sp>
      <p:graphicFrame>
        <p:nvGraphicFramePr>
          <p:cNvPr id="137218" name="Object 6"/>
          <p:cNvGraphicFramePr>
            <a:graphicFrameLocks noChangeAspect="1"/>
          </p:cNvGraphicFramePr>
          <p:nvPr/>
        </p:nvGraphicFramePr>
        <p:xfrm>
          <a:off x="2573338" y="990600"/>
          <a:ext cx="4513262" cy="747712"/>
        </p:xfrm>
        <a:graphic>
          <a:graphicData uri="http://schemas.openxmlformats.org/presentationml/2006/ole">
            <p:oleObj spid="_x0000_s140290" name="Equation" r:id="rId4" imgW="1688760" imgH="27936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33400" y="2362200"/>
            <a:ext cx="8610600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A triangle has vertices at (4, 1) (1, -2) and (6, -4). </a:t>
            </a:r>
          </a:p>
          <a:p>
            <a:r>
              <a:rPr lang="en-US" sz="2400" dirty="0" smtClean="0">
                <a:latin typeface="Comic Sans MS" pitchFamily="66" charset="0"/>
              </a:rPr>
              <a:t>What kind of triangle is it?</a:t>
            </a:r>
          </a:p>
        </p:txBody>
      </p:sp>
      <p:sp>
        <p:nvSpPr>
          <p:cNvPr id="22" name="Flowchart: Alternate Process 21"/>
          <p:cNvSpPr/>
          <p:nvPr/>
        </p:nvSpPr>
        <p:spPr>
          <a:xfrm rot="20951080">
            <a:off x="475283" y="1783406"/>
            <a:ext cx="1988762" cy="381000"/>
          </a:xfrm>
          <a:prstGeom prst="flowChartAlternateProcess">
            <a:avLst/>
          </a:prstGeom>
          <a:solidFill>
            <a:srgbClr val="CC00FF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EXAMPLE D </a:t>
            </a:r>
            <a:endParaRPr lang="en-US" sz="2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27" name="Object 6"/>
          <p:cNvGraphicFramePr>
            <a:graphicFrameLocks noChangeAspect="1"/>
          </p:cNvGraphicFramePr>
          <p:nvPr/>
        </p:nvGraphicFramePr>
        <p:xfrm>
          <a:off x="2166938" y="3581400"/>
          <a:ext cx="781050" cy="611188"/>
        </p:xfrm>
        <a:graphic>
          <a:graphicData uri="http://schemas.openxmlformats.org/presentationml/2006/ole">
            <p:oleObj spid="_x0000_s140291" name="Equation" r:id="rId5" imgW="291960" imgH="22860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4495800" y="2077452"/>
            <a:ext cx="4572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410200" y="2057400"/>
            <a:ext cx="4572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B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934200" y="2057400"/>
            <a:ext cx="4572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C</a:t>
            </a:r>
          </a:p>
        </p:txBody>
      </p:sp>
      <p:graphicFrame>
        <p:nvGraphicFramePr>
          <p:cNvPr id="32" name="Object 6"/>
          <p:cNvGraphicFramePr>
            <a:graphicFrameLocks noChangeAspect="1"/>
          </p:cNvGraphicFramePr>
          <p:nvPr/>
        </p:nvGraphicFramePr>
        <p:xfrm>
          <a:off x="1143000" y="3581400"/>
          <a:ext cx="1019175" cy="1936750"/>
        </p:xfrm>
        <a:graphic>
          <a:graphicData uri="http://schemas.openxmlformats.org/presentationml/2006/ole">
            <p:oleObj spid="_x0000_s140297" name="Equation" r:id="rId6" imgW="380880" imgH="723600" progId="Equation.3">
              <p:embed/>
            </p:oleObj>
          </a:graphicData>
        </a:graphic>
      </p:graphicFrame>
      <p:graphicFrame>
        <p:nvGraphicFramePr>
          <p:cNvPr id="37" name="Object 6"/>
          <p:cNvGraphicFramePr>
            <a:graphicFrameLocks noChangeAspect="1"/>
          </p:cNvGraphicFramePr>
          <p:nvPr/>
        </p:nvGraphicFramePr>
        <p:xfrm>
          <a:off x="2133600" y="4267200"/>
          <a:ext cx="847725" cy="611188"/>
        </p:xfrm>
        <a:graphic>
          <a:graphicData uri="http://schemas.openxmlformats.org/presentationml/2006/ole">
            <p:oleObj spid="_x0000_s140298" name="Equation" r:id="rId7" imgW="317160" imgH="228600" progId="Equation.3">
              <p:embed/>
            </p:oleObj>
          </a:graphicData>
        </a:graphic>
      </p:graphicFrame>
      <p:graphicFrame>
        <p:nvGraphicFramePr>
          <p:cNvPr id="39" name="Object 6"/>
          <p:cNvGraphicFramePr>
            <a:graphicFrameLocks noChangeAspect="1"/>
          </p:cNvGraphicFramePr>
          <p:nvPr/>
        </p:nvGraphicFramePr>
        <p:xfrm>
          <a:off x="2971800" y="3581400"/>
          <a:ext cx="1157288" cy="576262"/>
        </p:xfrm>
        <a:graphic>
          <a:graphicData uri="http://schemas.openxmlformats.org/presentationml/2006/ole">
            <p:oleObj spid="_x0000_s140300" name="Equation" r:id="rId8" imgW="431640" imgH="215640" progId="Equation.3">
              <p:embed/>
            </p:oleObj>
          </a:graphicData>
        </a:graphic>
      </p:graphicFrame>
      <p:graphicFrame>
        <p:nvGraphicFramePr>
          <p:cNvPr id="140301" name="Object 13"/>
          <p:cNvGraphicFramePr>
            <a:graphicFrameLocks noChangeAspect="1"/>
          </p:cNvGraphicFramePr>
          <p:nvPr/>
        </p:nvGraphicFramePr>
        <p:xfrm>
          <a:off x="2209800" y="4953000"/>
          <a:ext cx="847725" cy="611188"/>
        </p:xfrm>
        <a:graphic>
          <a:graphicData uri="http://schemas.openxmlformats.org/presentationml/2006/ole">
            <p:oleObj spid="_x0000_s140301" name="Equation" r:id="rId9" imgW="317160" imgH="228600" progId="Equation.3">
              <p:embed/>
            </p:oleObj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5029200" y="4419600"/>
            <a:ext cx="25146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ISOSCELES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0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905000" y="533400"/>
            <a:ext cx="5644494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latin typeface="Comic Sans MS" pitchFamily="66" charset="0"/>
              </a:rPr>
              <a:t>#2  The </a:t>
            </a:r>
            <a:r>
              <a:rPr lang="en-US" sz="3000" b="1" u="sng" dirty="0" smtClean="0">
                <a:latin typeface="Comic Sans MS" pitchFamily="66" charset="0"/>
              </a:rPr>
              <a:t>MIDPOINT</a:t>
            </a:r>
            <a:r>
              <a:rPr lang="en-US" sz="3000" b="1" dirty="0" smtClean="0">
                <a:latin typeface="Comic Sans MS" pitchFamily="66" charset="0"/>
              </a:rPr>
              <a:t> formula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3400" y="2362200"/>
            <a:ext cx="86106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What is the midpoint of the points (19,2) and (-3, 8)</a:t>
            </a:r>
          </a:p>
        </p:txBody>
      </p:sp>
      <p:sp>
        <p:nvSpPr>
          <p:cNvPr id="23" name="Flowchart: Alternate Process 22"/>
          <p:cNvSpPr/>
          <p:nvPr/>
        </p:nvSpPr>
        <p:spPr>
          <a:xfrm rot="21353394">
            <a:off x="239696" y="3042580"/>
            <a:ext cx="1988762" cy="381000"/>
          </a:xfrm>
          <a:prstGeom prst="flowChartAlternateProcess">
            <a:avLst/>
          </a:prstGeom>
          <a:solidFill>
            <a:srgbClr val="CC00FF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EXAMPLE E </a:t>
            </a:r>
            <a:endParaRPr lang="en-US" sz="2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25" name="Object 6"/>
          <p:cNvGraphicFramePr>
            <a:graphicFrameLocks noChangeAspect="1"/>
          </p:cNvGraphicFramePr>
          <p:nvPr/>
        </p:nvGraphicFramePr>
        <p:xfrm>
          <a:off x="2819400" y="1066800"/>
          <a:ext cx="3703637" cy="1154113"/>
        </p:xfrm>
        <a:graphic>
          <a:graphicData uri="http://schemas.openxmlformats.org/presentationml/2006/ole">
            <p:oleObj spid="_x0000_s141315" name="Equation" r:id="rId4" imgW="1384200" imgH="431640" progId="Equation.3">
              <p:embed/>
            </p:oleObj>
          </a:graphicData>
        </a:graphic>
      </p:graphicFrame>
      <p:graphicFrame>
        <p:nvGraphicFramePr>
          <p:cNvPr id="26" name="Object 6"/>
          <p:cNvGraphicFramePr>
            <a:graphicFrameLocks noChangeAspect="1"/>
          </p:cNvGraphicFramePr>
          <p:nvPr/>
        </p:nvGraphicFramePr>
        <p:xfrm>
          <a:off x="2497138" y="2895600"/>
          <a:ext cx="3432175" cy="1154113"/>
        </p:xfrm>
        <a:graphic>
          <a:graphicData uri="http://schemas.openxmlformats.org/presentationml/2006/ole">
            <p:oleObj spid="_x0000_s141316" name="Equation" r:id="rId5" imgW="1282680" imgH="431640" progId="Equation.3">
              <p:embed/>
            </p:oleObj>
          </a:graphicData>
        </a:graphic>
      </p:graphicFrame>
      <p:graphicFrame>
        <p:nvGraphicFramePr>
          <p:cNvPr id="27" name="Object 6"/>
          <p:cNvGraphicFramePr>
            <a:graphicFrameLocks noChangeAspect="1"/>
          </p:cNvGraphicFramePr>
          <p:nvPr/>
        </p:nvGraphicFramePr>
        <p:xfrm>
          <a:off x="2932112" y="4038600"/>
          <a:ext cx="1868488" cy="1154113"/>
        </p:xfrm>
        <a:graphic>
          <a:graphicData uri="http://schemas.openxmlformats.org/presentationml/2006/ole">
            <p:oleObj spid="_x0000_s141317" name="Equation" r:id="rId6" imgW="698400" imgH="431640" progId="Equation.3">
              <p:embed/>
            </p:oleObj>
          </a:graphicData>
        </a:graphic>
      </p:graphicFrame>
      <p:graphicFrame>
        <p:nvGraphicFramePr>
          <p:cNvPr id="141318" name="Object 2"/>
          <p:cNvGraphicFramePr>
            <a:graphicFrameLocks noChangeAspect="1"/>
          </p:cNvGraphicFramePr>
          <p:nvPr/>
        </p:nvGraphicFramePr>
        <p:xfrm>
          <a:off x="2971800" y="5410200"/>
          <a:ext cx="1154112" cy="576262"/>
        </p:xfrm>
        <a:graphic>
          <a:graphicData uri="http://schemas.openxmlformats.org/presentationml/2006/ole">
            <p:oleObj spid="_x0000_s141318" name="Equation" r:id="rId7" imgW="43164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905000" y="533400"/>
            <a:ext cx="5644494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latin typeface="Comic Sans MS" pitchFamily="66" charset="0"/>
              </a:rPr>
              <a:t>#2  The </a:t>
            </a:r>
            <a:r>
              <a:rPr lang="en-US" sz="3000" b="1" u="sng" dirty="0" smtClean="0">
                <a:latin typeface="Comic Sans MS" pitchFamily="66" charset="0"/>
              </a:rPr>
              <a:t>MIDPOINT</a:t>
            </a:r>
            <a:r>
              <a:rPr lang="en-US" sz="3000" b="1" dirty="0" smtClean="0">
                <a:latin typeface="Comic Sans MS" pitchFamily="66" charset="0"/>
              </a:rPr>
              <a:t> formula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3400" y="2362200"/>
            <a:ext cx="8610600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 midpoint of the points (A,B) and (9, -12) is (6, 4).  </a:t>
            </a:r>
          </a:p>
          <a:p>
            <a:r>
              <a:rPr lang="en-US" sz="2400" dirty="0" smtClean="0">
                <a:latin typeface="Comic Sans MS" pitchFamily="66" charset="0"/>
              </a:rPr>
              <a:t>Find (A,B)</a:t>
            </a:r>
          </a:p>
        </p:txBody>
      </p:sp>
      <p:sp>
        <p:nvSpPr>
          <p:cNvPr id="23" name="Flowchart: Alternate Process 22"/>
          <p:cNvSpPr/>
          <p:nvPr/>
        </p:nvSpPr>
        <p:spPr>
          <a:xfrm rot="846331">
            <a:off x="6950644" y="2065395"/>
            <a:ext cx="1988762" cy="381000"/>
          </a:xfrm>
          <a:prstGeom prst="flowChartAlternateProcess">
            <a:avLst/>
          </a:prstGeom>
          <a:solidFill>
            <a:srgbClr val="CC00FF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EXAMPLE F </a:t>
            </a:r>
            <a:endParaRPr lang="en-US" sz="2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25" name="Object 6"/>
          <p:cNvGraphicFramePr>
            <a:graphicFrameLocks noChangeAspect="1"/>
          </p:cNvGraphicFramePr>
          <p:nvPr/>
        </p:nvGraphicFramePr>
        <p:xfrm>
          <a:off x="2819400" y="1066800"/>
          <a:ext cx="3703637" cy="1154113"/>
        </p:xfrm>
        <a:graphic>
          <a:graphicData uri="http://schemas.openxmlformats.org/presentationml/2006/ole">
            <p:oleObj spid="_x0000_s142338" name="Equation" r:id="rId4" imgW="1384200" imgH="431640" progId="Equation.3">
              <p:embed/>
            </p:oleObj>
          </a:graphicData>
        </a:graphic>
      </p:graphicFrame>
      <p:graphicFrame>
        <p:nvGraphicFramePr>
          <p:cNvPr id="26" name="Object 6"/>
          <p:cNvGraphicFramePr>
            <a:graphicFrameLocks noChangeAspect="1"/>
          </p:cNvGraphicFramePr>
          <p:nvPr/>
        </p:nvGraphicFramePr>
        <p:xfrm>
          <a:off x="1295400" y="3352800"/>
          <a:ext cx="1630363" cy="1050925"/>
        </p:xfrm>
        <a:graphic>
          <a:graphicData uri="http://schemas.openxmlformats.org/presentationml/2006/ole">
            <p:oleObj spid="_x0000_s142339" name="Equation" r:id="rId5" imgW="609480" imgH="393480" progId="Equation.3">
              <p:embed/>
            </p:oleObj>
          </a:graphicData>
        </a:graphic>
      </p:graphicFrame>
      <p:graphicFrame>
        <p:nvGraphicFramePr>
          <p:cNvPr id="24" name="Object 6"/>
          <p:cNvGraphicFramePr>
            <a:graphicFrameLocks noChangeAspect="1"/>
          </p:cNvGraphicFramePr>
          <p:nvPr/>
        </p:nvGraphicFramePr>
        <p:xfrm>
          <a:off x="5570538" y="3352800"/>
          <a:ext cx="2071687" cy="1050925"/>
        </p:xfrm>
        <a:graphic>
          <a:graphicData uri="http://schemas.openxmlformats.org/presentationml/2006/ole">
            <p:oleObj spid="_x0000_s142342" name="Equation" r:id="rId6" imgW="774360" imgH="393480" progId="Equation.3">
              <p:embed/>
            </p:oleObj>
          </a:graphicData>
        </a:graphic>
      </p:graphicFrame>
      <p:graphicFrame>
        <p:nvGraphicFramePr>
          <p:cNvPr id="28" name="Object 6"/>
          <p:cNvGraphicFramePr>
            <a:graphicFrameLocks noChangeAspect="1"/>
          </p:cNvGraphicFramePr>
          <p:nvPr/>
        </p:nvGraphicFramePr>
        <p:xfrm>
          <a:off x="1244600" y="4706938"/>
          <a:ext cx="1731963" cy="474662"/>
        </p:xfrm>
        <a:graphic>
          <a:graphicData uri="http://schemas.openxmlformats.org/presentationml/2006/ole">
            <p:oleObj spid="_x0000_s142343" name="Equation" r:id="rId7" imgW="647640" imgH="177480" progId="Equation.3">
              <p:embed/>
            </p:oleObj>
          </a:graphicData>
        </a:graphic>
      </p:graphicFrame>
      <p:graphicFrame>
        <p:nvGraphicFramePr>
          <p:cNvPr id="29" name="Object 6"/>
          <p:cNvGraphicFramePr>
            <a:graphicFrameLocks noChangeAspect="1"/>
          </p:cNvGraphicFramePr>
          <p:nvPr/>
        </p:nvGraphicFramePr>
        <p:xfrm>
          <a:off x="5613400" y="4706938"/>
          <a:ext cx="1968500" cy="474662"/>
        </p:xfrm>
        <a:graphic>
          <a:graphicData uri="http://schemas.openxmlformats.org/presentationml/2006/ole">
            <p:oleObj spid="_x0000_s142344" name="Equation" r:id="rId8" imgW="736560" imgH="177480" progId="Equation.3">
              <p:embed/>
            </p:oleObj>
          </a:graphicData>
        </a:graphic>
      </p:graphicFrame>
      <p:graphicFrame>
        <p:nvGraphicFramePr>
          <p:cNvPr id="30" name="Object 6"/>
          <p:cNvGraphicFramePr>
            <a:graphicFrameLocks noChangeAspect="1"/>
          </p:cNvGraphicFramePr>
          <p:nvPr/>
        </p:nvGraphicFramePr>
        <p:xfrm>
          <a:off x="3835400" y="5681663"/>
          <a:ext cx="1223963" cy="542925"/>
        </p:xfrm>
        <a:graphic>
          <a:graphicData uri="http://schemas.openxmlformats.org/presentationml/2006/ole">
            <p:oleObj spid="_x0000_s142345" name="Equation" r:id="rId9" imgW="4572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81000" y="1382712"/>
            <a:ext cx="8656638" cy="4419600"/>
            <a:chOff x="381000" y="381000"/>
            <a:chExt cx="8656638" cy="4419600"/>
          </a:xfrm>
        </p:grpSpPr>
        <p:pic>
          <p:nvPicPr>
            <p:cNvPr id="1230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381000"/>
              <a:ext cx="8450263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1371600"/>
              <a:ext cx="8656638" cy="3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4343400" y="2209800"/>
              <a:ext cx="4343400" cy="1752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001000" y="1371600"/>
              <a:ext cx="6858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629400" y="1371600"/>
              <a:ext cx="6858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724400" y="3287712"/>
            <a:ext cx="3903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Slope (black segment): 6/8   or 3/4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724400" y="3821112"/>
            <a:ext cx="307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Slope (</a:t>
            </a:r>
            <a:r>
              <a:rPr lang="en-US" b="1">
                <a:solidFill>
                  <a:srgbClr val="FF0000"/>
                </a:solidFill>
              </a:rPr>
              <a:t>RED segment</a:t>
            </a:r>
            <a:r>
              <a:rPr lang="en-US" b="1"/>
              <a:t>): -4/3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629400" y="2601912"/>
            <a:ext cx="582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-4/3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24400" y="4278312"/>
            <a:ext cx="419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We need to plug a point in for x and y.  The only point we know will be on the red line is the midpoint of the black line.</a:t>
            </a:r>
          </a:p>
        </p:txBody>
      </p:sp>
      <p:sp>
        <p:nvSpPr>
          <p:cNvPr id="17" name="Oval 16"/>
          <p:cNvSpPr/>
          <p:nvPr/>
        </p:nvSpPr>
        <p:spPr>
          <a:xfrm>
            <a:off x="2438400" y="3592512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667000" y="3592512"/>
            <a:ext cx="658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(5,3)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724400" y="5726112"/>
            <a:ext cx="162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3=-(4/3)*5 + b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724400" y="6183312"/>
            <a:ext cx="1038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29/3 = b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8001000" y="2525712"/>
            <a:ext cx="633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29/3</a:t>
            </a:r>
          </a:p>
        </p:txBody>
      </p:sp>
      <p:grpSp>
        <p:nvGrpSpPr>
          <p:cNvPr id="2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23" name="Rectangle 22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Oval 26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MENU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905000" y="533400"/>
            <a:ext cx="5407249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latin typeface="Comic Sans MS" pitchFamily="66" charset="0"/>
              </a:rPr>
              <a:t>#3  Perpendicular Bisectors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33400" y="1447800"/>
            <a:ext cx="457200" cy="4572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 animBg="1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0"/>
            <a:ext cx="9144000" cy="6859250"/>
            <a:chOff x="0" y="0"/>
            <a:chExt cx="9144000" cy="6859250"/>
          </a:xfrm>
        </p:grpSpPr>
        <p:sp>
          <p:nvSpPr>
            <p:cNvPr id="43" name="Rectangle 42"/>
            <p:cNvSpPr/>
            <p:nvPr/>
          </p:nvSpPr>
          <p:spPr>
            <a:xfrm>
              <a:off x="0" y="0"/>
              <a:ext cx="9144000" cy="53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V="1">
              <a:off x="0" y="6722590"/>
              <a:ext cx="9144000" cy="1366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Oval 46"/>
          <p:cNvSpPr/>
          <p:nvPr/>
        </p:nvSpPr>
        <p:spPr>
          <a:xfrm>
            <a:off x="-304800" y="-228600"/>
            <a:ext cx="1828800" cy="1676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-228600" y="1143000"/>
            <a:ext cx="990600" cy="914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914400" y="1143000"/>
            <a:ext cx="609600" cy="609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371600" y="762000"/>
            <a:ext cx="381000" cy="3810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1600200" y="381000"/>
            <a:ext cx="228600" cy="2286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676400" y="76200"/>
            <a:ext cx="152400" cy="152400"/>
          </a:xfrm>
          <a:prstGeom prst="ellipse">
            <a:avLst/>
          </a:prstGeom>
          <a:solidFill>
            <a:srgbClr val="6600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1295400" cy="914400"/>
          </a:xfrm>
          <a:prstGeom prst="rect">
            <a:avLst/>
          </a:prstGeom>
          <a:noFill/>
        </p:spPr>
        <p:txBody>
          <a:bodyPr wrap="none" rtlCol="0">
            <a:prstTxWarp prst="textButtonPour">
              <a:avLst>
                <a:gd name="adj1" fmla="val 6488523"/>
                <a:gd name="adj2" fmla="val 0"/>
              </a:avLst>
            </a:prstTxWarp>
            <a:spAutoFit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-76200" y="228600"/>
            <a:ext cx="1447800" cy="914400"/>
          </a:xfrm>
          <a:prstGeom prst="rect">
            <a:avLst/>
          </a:prstGeom>
          <a:noFill/>
        </p:spPr>
        <p:txBody>
          <a:bodyPr wrap="none" rtlCol="0">
            <a:prstTxWarp prst="textArchDownPour">
              <a:avLst>
                <a:gd name="adj1" fmla="val 21429674"/>
                <a:gd name="adj2" fmla="val 49651"/>
              </a:avLst>
            </a:prstTxWarp>
            <a:sp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772400" y="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noaction"/>
              </a:rPr>
              <a:t>APPENDIX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5532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762000"/>
            <a:ext cx="4296369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Comic Sans MS" pitchFamily="66" charset="0"/>
              </a:rPr>
              <a:t>The EQUATION of a CIRCLE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86000" y="1828800"/>
            <a:ext cx="4523995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THE EQUATION OF A CIRCLE</a:t>
            </a:r>
          </a:p>
        </p:txBody>
      </p:sp>
      <p:graphicFrame>
        <p:nvGraphicFramePr>
          <p:cNvPr id="186369" name="Object 1"/>
          <p:cNvGraphicFramePr>
            <a:graphicFrameLocks noChangeAspect="1"/>
          </p:cNvGraphicFramePr>
          <p:nvPr/>
        </p:nvGraphicFramePr>
        <p:xfrm>
          <a:off x="381000" y="2743200"/>
          <a:ext cx="3730625" cy="611188"/>
        </p:xfrm>
        <a:graphic>
          <a:graphicData uri="http://schemas.openxmlformats.org/presentationml/2006/ole">
            <p:oleObj spid="_x0000_s186369" name="Equation" r:id="rId4" imgW="1396800" imgH="228600" progId="Equation.3">
              <p:embed/>
            </p:oleObj>
          </a:graphicData>
        </a:graphic>
      </p:graphicFrame>
      <p:graphicFrame>
        <p:nvGraphicFramePr>
          <p:cNvPr id="186370" name="Object 2"/>
          <p:cNvGraphicFramePr>
            <a:graphicFrameLocks noChangeAspect="1"/>
          </p:cNvGraphicFramePr>
          <p:nvPr/>
        </p:nvGraphicFramePr>
        <p:xfrm>
          <a:off x="381000" y="3505200"/>
          <a:ext cx="3697288" cy="611188"/>
        </p:xfrm>
        <a:graphic>
          <a:graphicData uri="http://schemas.openxmlformats.org/presentationml/2006/ole">
            <p:oleObj spid="_x0000_s186370" name="Equation" r:id="rId5" imgW="1384200" imgH="228600" progId="Equation.3">
              <p:embed/>
            </p:oleObj>
          </a:graphicData>
        </a:graphic>
      </p:graphicFrame>
      <p:graphicFrame>
        <p:nvGraphicFramePr>
          <p:cNvPr id="186371" name="Object 3"/>
          <p:cNvGraphicFramePr>
            <a:graphicFrameLocks noChangeAspect="1"/>
          </p:cNvGraphicFramePr>
          <p:nvPr/>
        </p:nvGraphicFramePr>
        <p:xfrm>
          <a:off x="4953000" y="2514600"/>
          <a:ext cx="3900488" cy="746125"/>
        </p:xfrm>
        <a:graphic>
          <a:graphicData uri="http://schemas.openxmlformats.org/presentationml/2006/ole">
            <p:oleObj spid="_x0000_s186371" name="Equation" r:id="rId6" imgW="1460160" imgH="279360" progId="Equation.3">
              <p:embed/>
            </p:oleObj>
          </a:graphicData>
        </a:graphic>
      </p:graphicFrame>
      <p:graphicFrame>
        <p:nvGraphicFramePr>
          <p:cNvPr id="186372" name="Object 6"/>
          <p:cNvGraphicFramePr>
            <a:graphicFrameLocks noChangeAspect="1"/>
          </p:cNvGraphicFramePr>
          <p:nvPr/>
        </p:nvGraphicFramePr>
        <p:xfrm>
          <a:off x="4972050" y="3429000"/>
          <a:ext cx="3867150" cy="746125"/>
        </p:xfrm>
        <a:graphic>
          <a:graphicData uri="http://schemas.openxmlformats.org/presentationml/2006/ole">
            <p:oleObj spid="_x0000_s186372" name="Equation" r:id="rId7" imgW="144756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86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6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6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ath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00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none" rtlCol="0">
        <a:spAutoFit/>
      </a:bodyPr>
      <a:lstStyle>
        <a:defPPr>
          <a:defRPr sz="2200" b="1" dirty="0" err="1" smtClean="0">
            <a:latin typeface="Comic Sans MS" pitchFamily="66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391</Words>
  <Application>Microsoft Office PowerPoint</Application>
  <PresentationFormat>On-screen Show (4:3)</PresentationFormat>
  <Paragraphs>131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Bolan</dc:creator>
  <cp:lastModifiedBy>TBolan</cp:lastModifiedBy>
  <cp:revision>52</cp:revision>
  <dcterms:created xsi:type="dcterms:W3CDTF">2010-12-20T02:16:25Z</dcterms:created>
  <dcterms:modified xsi:type="dcterms:W3CDTF">2011-03-10T15:05:53Z</dcterms:modified>
</cp:coreProperties>
</file>