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" ContentType="application/vnd.ms-powerpoint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257" r:id="rId2"/>
    <p:sldId id="258" r:id="rId3"/>
    <p:sldId id="322" r:id="rId4"/>
    <p:sldId id="259" r:id="rId5"/>
    <p:sldId id="333" r:id="rId6"/>
    <p:sldId id="394" r:id="rId7"/>
    <p:sldId id="334" r:id="rId8"/>
    <p:sldId id="335" r:id="rId9"/>
    <p:sldId id="260" r:id="rId10"/>
    <p:sldId id="307" r:id="rId11"/>
    <p:sldId id="308" r:id="rId12"/>
    <p:sldId id="281" r:id="rId13"/>
    <p:sldId id="282" r:id="rId14"/>
    <p:sldId id="309" r:id="rId15"/>
    <p:sldId id="283" r:id="rId16"/>
    <p:sldId id="284" r:id="rId17"/>
    <p:sldId id="299" r:id="rId18"/>
    <p:sldId id="285" r:id="rId19"/>
    <p:sldId id="286" r:id="rId20"/>
    <p:sldId id="287" r:id="rId21"/>
    <p:sldId id="300" r:id="rId22"/>
    <p:sldId id="288" r:id="rId23"/>
    <p:sldId id="289" r:id="rId24"/>
    <p:sldId id="294" r:id="rId25"/>
    <p:sldId id="301" r:id="rId26"/>
    <p:sldId id="303" r:id="rId27"/>
    <p:sldId id="295" r:id="rId28"/>
    <p:sldId id="310" r:id="rId29"/>
    <p:sldId id="296" r:id="rId30"/>
    <p:sldId id="291" r:id="rId31"/>
    <p:sldId id="311" r:id="rId32"/>
    <p:sldId id="297" r:id="rId33"/>
    <p:sldId id="312" r:id="rId34"/>
    <p:sldId id="304" r:id="rId35"/>
    <p:sldId id="313" r:id="rId36"/>
    <p:sldId id="314" r:id="rId37"/>
    <p:sldId id="305" r:id="rId38"/>
    <p:sldId id="315" r:id="rId39"/>
    <p:sldId id="370" r:id="rId40"/>
    <p:sldId id="306" r:id="rId41"/>
    <p:sldId id="371" r:id="rId42"/>
    <p:sldId id="261" r:id="rId43"/>
    <p:sldId id="316" r:id="rId44"/>
    <p:sldId id="317" r:id="rId45"/>
    <p:sldId id="318" r:id="rId46"/>
    <p:sldId id="337" r:id="rId47"/>
    <p:sldId id="365" r:id="rId48"/>
    <p:sldId id="357" r:id="rId49"/>
    <p:sldId id="359" r:id="rId50"/>
    <p:sldId id="350" r:id="rId51"/>
    <p:sldId id="351" r:id="rId52"/>
    <p:sldId id="339" r:id="rId53"/>
    <p:sldId id="367" r:id="rId54"/>
    <p:sldId id="343" r:id="rId55"/>
    <p:sldId id="353" r:id="rId56"/>
    <p:sldId id="354" r:id="rId57"/>
    <p:sldId id="344" r:id="rId58"/>
    <p:sldId id="341" r:id="rId59"/>
    <p:sldId id="345" r:id="rId60"/>
    <p:sldId id="346" r:id="rId61"/>
    <p:sldId id="362" r:id="rId62"/>
    <p:sldId id="368" r:id="rId63"/>
    <p:sldId id="363" r:id="rId64"/>
    <p:sldId id="364" r:id="rId65"/>
    <p:sldId id="373" r:id="rId66"/>
    <p:sldId id="374" r:id="rId67"/>
    <p:sldId id="375" r:id="rId68"/>
    <p:sldId id="376" r:id="rId69"/>
    <p:sldId id="319" r:id="rId70"/>
    <p:sldId id="331" r:id="rId71"/>
    <p:sldId id="332" r:id="rId72"/>
    <p:sldId id="403" r:id="rId73"/>
    <p:sldId id="366" r:id="rId74"/>
    <p:sldId id="404" r:id="rId75"/>
    <p:sldId id="409" r:id="rId76"/>
    <p:sldId id="265" r:id="rId77"/>
    <p:sldId id="356" r:id="rId78"/>
    <p:sldId id="401" r:id="rId79"/>
    <p:sldId id="420" r:id="rId8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00"/>
    <a:srgbClr val="00FF00"/>
    <a:srgbClr val="0066FF"/>
    <a:srgbClr val="66FF99"/>
    <a:srgbClr val="FF33CC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024" autoAdjust="0"/>
    <p:restoredTop sz="93445" autoAdjust="0"/>
  </p:normalViewPr>
  <p:slideViewPr>
    <p:cSldViewPr>
      <p:cViewPr>
        <p:scale>
          <a:sx n="70" d="100"/>
          <a:sy n="70" d="100"/>
        </p:scale>
        <p:origin x="-157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9.xml"/><Relationship Id="rId3" Type="http://schemas.openxmlformats.org/officeDocument/2006/relationships/slide" Target="../slides/slide9.xml"/><Relationship Id="rId7" Type="http://schemas.openxmlformats.org/officeDocument/2006/relationships/slide" Target="../slides/slide76.xml"/><Relationship Id="rId2" Type="http://schemas.openxmlformats.org/officeDocument/2006/relationships/slide" Target="../slides/slide4.xml"/><Relationship Id="rId1" Type="http://schemas.openxmlformats.org/officeDocument/2006/relationships/slide" Target="../slides/slide2.xml"/><Relationship Id="rId6" Type="http://schemas.openxmlformats.org/officeDocument/2006/relationships/slide" Target="../slides/slide50.xml"/><Relationship Id="rId5" Type="http://schemas.openxmlformats.org/officeDocument/2006/relationships/slide" Target="../slides/slide46.xml"/><Relationship Id="rId4" Type="http://schemas.openxmlformats.org/officeDocument/2006/relationships/slide" Target="../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F9DD5D-96A8-407A-B3A8-E8207D2136AD}" type="doc">
      <dgm:prSet loTypeId="urn:microsoft.com/office/officeart/2005/8/layout/vList3#2" loCatId="list" qsTypeId="urn:microsoft.com/office/officeart/2005/8/quickstyle/3d4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BC477CB-48C3-4CE5-B91B-AB5A5620F82B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1" action="ppaction://hlinksldjump"/>
            </a:rPr>
            <a:t>Finding and Describing Patterns</a:t>
          </a:r>
          <a:endParaRPr lang="en-US" sz="2400" b="1" dirty="0"/>
        </a:p>
      </dgm:t>
    </dgm:pt>
    <dgm:pt modelId="{9AD38F54-FC8A-462E-8168-CE3FF7F91629}" type="parTrans" cxnId="{49ACCF16-717A-446A-98B7-FD737685C7D7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06052BE6-D9E9-4D92-8A82-BF6028CDE009}" type="sibTrans" cxnId="{49ACCF16-717A-446A-98B7-FD737685C7D7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AF338C7B-F5D8-44DF-92FB-C0627BF3917B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2" action="ppaction://hlinksldjump"/>
            </a:rPr>
            <a:t>Inductive Reasoning</a:t>
          </a:r>
          <a:endParaRPr lang="en-US" sz="2400" b="1" dirty="0"/>
        </a:p>
      </dgm:t>
    </dgm:pt>
    <dgm:pt modelId="{67FDB5B8-0895-4791-8C6B-B8C092293C10}" type="parTrans" cxnId="{0963C958-0110-4869-8D40-285E3F9CDE7F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977CCA8A-C7A1-4ABF-BCBB-6803ACABBCD3}" type="sibTrans" cxnId="{0963C958-0110-4869-8D40-285E3F9CDE7F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7A0ECC63-BA16-4D0F-9FAE-52CB424E5ECF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3" action="ppaction://hlinksldjump"/>
            </a:rPr>
            <a:t>Points, Lines and Planes</a:t>
          </a:r>
          <a:endParaRPr lang="en-US" sz="2400" b="1" dirty="0"/>
        </a:p>
      </dgm:t>
    </dgm:pt>
    <dgm:pt modelId="{6245EA53-7735-44D3-8886-5396F4356D25}" type="parTrans" cxnId="{2E25D5C1-9717-41F2-BB69-E4B0685A908F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9A964C6E-885F-4706-A9C9-8B130CBA4595}" type="sibTrans" cxnId="{2E25D5C1-9717-41F2-BB69-E4B0685A908F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239B35A4-343E-4000-B194-1CD5CDD2ECF6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4" action="ppaction://hlinksldjump"/>
            </a:rPr>
            <a:t>Sketching Intersections</a:t>
          </a:r>
          <a:endParaRPr lang="en-US" sz="2400" b="1" dirty="0"/>
        </a:p>
      </dgm:t>
    </dgm:pt>
    <dgm:pt modelId="{E93E81F9-9E0C-4895-B899-8D433843A7CC}" type="parTrans" cxnId="{2A0B1EB6-E5B0-4EB0-96DA-8073952915F3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35BCC5A8-D565-4254-B6C5-3ECC6E161D2B}" type="sibTrans" cxnId="{2A0B1EB6-E5B0-4EB0-96DA-8073952915F3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4C6823ED-623E-43CC-83B7-5A707E30033D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5" action="ppaction://hlinksldjump"/>
            </a:rPr>
            <a:t>Segments and Their Measure</a:t>
          </a:r>
          <a:endParaRPr lang="en-US" sz="2400" b="1" dirty="0"/>
        </a:p>
      </dgm:t>
    </dgm:pt>
    <dgm:pt modelId="{C7199B3E-BFF8-4BC0-96CD-65A07C7B6F78}" type="parTrans" cxnId="{BD3A69F6-3722-462E-9632-1FABD65D1675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DEC2207D-86DD-4F6D-B596-FA2738BCCFDC}" type="sibTrans" cxnId="{BD3A69F6-3722-462E-9632-1FABD65D1675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4D0C9825-40CD-48E6-9B60-66FBE3F98C29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6" action="ppaction://hlinksldjump"/>
            </a:rPr>
            <a:t>Angles and Their Measures</a:t>
          </a:r>
          <a:endParaRPr lang="en-US" sz="2400" b="1" dirty="0"/>
        </a:p>
      </dgm:t>
    </dgm:pt>
    <dgm:pt modelId="{E66A0DE2-CC0B-402C-A5DE-4033D13269AE}" type="parTrans" cxnId="{FD1F82F7-A32C-427D-B6A4-A2341855B365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2DFBB16E-C23F-4F42-831A-A106D32BFD44}" type="sibTrans" cxnId="{FD1F82F7-A32C-427D-B6A4-A2341855B365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79B72DE3-9D63-4AAA-842E-D328B1876ECC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" action="ppaction://noaction"/>
            </a:rPr>
            <a:t>OPENERS</a:t>
          </a:r>
          <a:endParaRPr lang="en-US" sz="2400" b="1" dirty="0"/>
        </a:p>
      </dgm:t>
    </dgm:pt>
    <dgm:pt modelId="{28A983DC-6406-401E-A718-2E805C1005BF}" type="parTrans" cxnId="{5827EF7C-1F7E-48E6-A62D-94F576FBB54C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875EE7DD-D570-400D-BE73-6B632F04DF71}" type="sibTrans" cxnId="{5827EF7C-1F7E-48E6-A62D-94F576FBB54C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A0C80E5A-6705-475E-B288-D80DA031A6F4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" action="ppaction://noaction"/>
            </a:rPr>
            <a:t>Assignments</a:t>
          </a:r>
          <a:endParaRPr lang="en-US" sz="2400" b="1" dirty="0"/>
        </a:p>
      </dgm:t>
    </dgm:pt>
    <dgm:pt modelId="{43260DEC-7F96-470F-9F74-B3D60726E37C}" type="parTrans" cxnId="{55F1BDE1-0EDF-480A-8F5E-B9D475EBA722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E412E3A4-D663-4C6D-98BE-D811B01B9876}" type="sibTrans" cxnId="{55F1BDE1-0EDF-480A-8F5E-B9D475EBA722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31543604-82C3-4308-94DF-F8326640D8C7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7" action="ppaction://hlinksldjump"/>
            </a:rPr>
            <a:t>Reviews</a:t>
          </a:r>
          <a:endParaRPr lang="en-US" sz="2400" b="1" dirty="0"/>
        </a:p>
      </dgm:t>
    </dgm:pt>
    <dgm:pt modelId="{CA55A185-A81E-477E-AD57-6E6070A8D0F5}" type="parTrans" cxnId="{641B2FD2-C0D2-4414-9871-33B11C87B8ED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D13A840D-18E9-481B-8E2A-3FDC9714558A}" type="sibTrans" cxnId="{641B2FD2-C0D2-4414-9871-33B11C87B8ED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BC685729-7029-4755-BEB3-8BD29B91ADB7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8" action="ppaction://hlinksldjump"/>
            </a:rPr>
            <a:t>Using a ruler / protractor</a:t>
          </a:r>
          <a:endParaRPr lang="en-US" sz="2400" b="1" dirty="0"/>
        </a:p>
      </dgm:t>
    </dgm:pt>
    <dgm:pt modelId="{DC16167D-80DD-4D24-9459-707E37A597A6}" type="parTrans" cxnId="{6301CDAD-35E9-4508-8A6F-A5DA56CCB144}">
      <dgm:prSet/>
      <dgm:spPr/>
    </dgm:pt>
    <dgm:pt modelId="{F194C348-45B8-499D-BC4F-C1CF343F0422}" type="sibTrans" cxnId="{6301CDAD-35E9-4508-8A6F-A5DA56CCB144}">
      <dgm:prSet/>
      <dgm:spPr/>
    </dgm:pt>
    <dgm:pt modelId="{210911F4-6837-4F56-8625-DD4BF0CEB7BC}" type="pres">
      <dgm:prSet presAssocID="{F9F9DD5D-96A8-407A-B3A8-E8207D2136A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5AA65D-CAC5-47E1-8A8F-46902708CEAB}" type="pres">
      <dgm:prSet presAssocID="{EBC477CB-48C3-4CE5-B91B-AB5A5620F82B}" presName="composite" presStyleCnt="0"/>
      <dgm:spPr/>
    </dgm:pt>
    <dgm:pt modelId="{06980DD3-9B4A-47D6-8543-ECC98B6569FB}" type="pres">
      <dgm:prSet presAssocID="{EBC477CB-48C3-4CE5-B91B-AB5A5620F82B}" presName="imgShp" presStyleLbl="fgImgPlace1" presStyleIdx="0" presStyleCnt="10"/>
      <dgm:spPr/>
    </dgm:pt>
    <dgm:pt modelId="{18D8D0B5-A7D8-473C-9BC9-77F97D07823A}" type="pres">
      <dgm:prSet presAssocID="{EBC477CB-48C3-4CE5-B91B-AB5A5620F82B}" presName="txShp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30E00C-57C6-42AB-9875-05112F9527AE}" type="pres">
      <dgm:prSet presAssocID="{06052BE6-D9E9-4D92-8A82-BF6028CDE009}" presName="spacing" presStyleCnt="0"/>
      <dgm:spPr/>
    </dgm:pt>
    <dgm:pt modelId="{BF524CC0-871B-4FEB-A821-81326C372D5C}" type="pres">
      <dgm:prSet presAssocID="{AF338C7B-F5D8-44DF-92FB-C0627BF3917B}" presName="composite" presStyleCnt="0"/>
      <dgm:spPr/>
    </dgm:pt>
    <dgm:pt modelId="{26798082-76C4-4860-8D91-862954D4075E}" type="pres">
      <dgm:prSet presAssocID="{AF338C7B-F5D8-44DF-92FB-C0627BF3917B}" presName="imgShp" presStyleLbl="fgImgPlace1" presStyleIdx="1" presStyleCnt="10"/>
      <dgm:spPr/>
    </dgm:pt>
    <dgm:pt modelId="{85627F4A-3C4F-4409-86FE-F1A3A769C578}" type="pres">
      <dgm:prSet presAssocID="{AF338C7B-F5D8-44DF-92FB-C0627BF3917B}" presName="txShp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A25472-0565-45B8-B4BA-495E79D67141}" type="pres">
      <dgm:prSet presAssocID="{977CCA8A-C7A1-4ABF-BCBB-6803ACABBCD3}" presName="spacing" presStyleCnt="0"/>
      <dgm:spPr/>
    </dgm:pt>
    <dgm:pt modelId="{9E77CC79-E2A5-42C5-9625-E75B2246995A}" type="pres">
      <dgm:prSet presAssocID="{7A0ECC63-BA16-4D0F-9FAE-52CB424E5ECF}" presName="composite" presStyleCnt="0"/>
      <dgm:spPr/>
    </dgm:pt>
    <dgm:pt modelId="{83601255-D497-4815-AF01-4F5C5A612024}" type="pres">
      <dgm:prSet presAssocID="{7A0ECC63-BA16-4D0F-9FAE-52CB424E5ECF}" presName="imgShp" presStyleLbl="fgImgPlace1" presStyleIdx="2" presStyleCnt="10"/>
      <dgm:spPr/>
    </dgm:pt>
    <dgm:pt modelId="{69B98CCA-E2F3-4C2E-856A-463A8E5B2A8B}" type="pres">
      <dgm:prSet presAssocID="{7A0ECC63-BA16-4D0F-9FAE-52CB424E5ECF}" presName="txShp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15A10E-DDC1-4C27-B782-A9167A50C0C6}" type="pres">
      <dgm:prSet presAssocID="{9A964C6E-885F-4706-A9C9-8B130CBA4595}" presName="spacing" presStyleCnt="0"/>
      <dgm:spPr/>
    </dgm:pt>
    <dgm:pt modelId="{071A3F2C-D2FB-4401-AC90-833608CAC2DD}" type="pres">
      <dgm:prSet presAssocID="{239B35A4-343E-4000-B194-1CD5CDD2ECF6}" presName="composite" presStyleCnt="0"/>
      <dgm:spPr/>
    </dgm:pt>
    <dgm:pt modelId="{AAC34823-9CCC-4918-A09C-50999D04AA5B}" type="pres">
      <dgm:prSet presAssocID="{239B35A4-343E-4000-B194-1CD5CDD2ECF6}" presName="imgShp" presStyleLbl="fgImgPlace1" presStyleIdx="3" presStyleCnt="10"/>
      <dgm:spPr/>
    </dgm:pt>
    <dgm:pt modelId="{81993047-5EC2-46BC-8B31-9BA34E9E9195}" type="pres">
      <dgm:prSet presAssocID="{239B35A4-343E-4000-B194-1CD5CDD2ECF6}" presName="txShp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B2AA3F-298F-4813-ADD5-78860A5415D9}" type="pres">
      <dgm:prSet presAssocID="{35BCC5A8-D565-4254-B6C5-3ECC6E161D2B}" presName="spacing" presStyleCnt="0"/>
      <dgm:spPr/>
    </dgm:pt>
    <dgm:pt modelId="{016B56D2-ECB5-4E8F-AEE4-EE1E0C29715D}" type="pres">
      <dgm:prSet presAssocID="{4C6823ED-623E-43CC-83B7-5A707E30033D}" presName="composite" presStyleCnt="0"/>
      <dgm:spPr/>
    </dgm:pt>
    <dgm:pt modelId="{8D37244C-8FEC-4612-B49C-4290E61C66B5}" type="pres">
      <dgm:prSet presAssocID="{4C6823ED-623E-43CC-83B7-5A707E30033D}" presName="imgShp" presStyleLbl="fgImgPlace1" presStyleIdx="4" presStyleCnt="10"/>
      <dgm:spPr/>
    </dgm:pt>
    <dgm:pt modelId="{F4E61845-B0A6-445C-B2EF-CC9D0F3566EE}" type="pres">
      <dgm:prSet presAssocID="{4C6823ED-623E-43CC-83B7-5A707E30033D}" presName="txShp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C95D42-539D-4310-82D1-4CC73031D677}" type="pres">
      <dgm:prSet presAssocID="{DEC2207D-86DD-4F6D-B596-FA2738BCCFDC}" presName="spacing" presStyleCnt="0"/>
      <dgm:spPr/>
    </dgm:pt>
    <dgm:pt modelId="{0220878F-C990-49DA-8FD2-86C57ED1E8F3}" type="pres">
      <dgm:prSet presAssocID="{4D0C9825-40CD-48E6-9B60-66FBE3F98C29}" presName="composite" presStyleCnt="0"/>
      <dgm:spPr/>
    </dgm:pt>
    <dgm:pt modelId="{D80DC3E2-0AC4-436A-9717-FD384EE03081}" type="pres">
      <dgm:prSet presAssocID="{4D0C9825-40CD-48E6-9B60-66FBE3F98C29}" presName="imgShp" presStyleLbl="fgImgPlace1" presStyleIdx="5" presStyleCnt="10"/>
      <dgm:spPr/>
    </dgm:pt>
    <dgm:pt modelId="{66C81CE7-FC1D-4275-947C-D552B582DDC3}" type="pres">
      <dgm:prSet presAssocID="{4D0C9825-40CD-48E6-9B60-66FBE3F98C29}" presName="txShp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8BA2EC-5E9C-4390-8A42-E658AA1073CA}" type="pres">
      <dgm:prSet presAssocID="{2DFBB16E-C23F-4F42-831A-A106D32BFD44}" presName="spacing" presStyleCnt="0"/>
      <dgm:spPr/>
    </dgm:pt>
    <dgm:pt modelId="{875B51F6-7FA2-432D-92F9-8C2661F64194}" type="pres">
      <dgm:prSet presAssocID="{BC685729-7029-4755-BEB3-8BD29B91ADB7}" presName="composite" presStyleCnt="0"/>
      <dgm:spPr/>
    </dgm:pt>
    <dgm:pt modelId="{5AD5594E-A7B0-4BB9-9327-0639463E4015}" type="pres">
      <dgm:prSet presAssocID="{BC685729-7029-4755-BEB3-8BD29B91ADB7}" presName="imgShp" presStyleLbl="fgImgPlace1" presStyleIdx="6" presStyleCnt="10"/>
      <dgm:spPr/>
    </dgm:pt>
    <dgm:pt modelId="{989E55DA-CCEB-4F90-BF53-471891D6A6EE}" type="pres">
      <dgm:prSet presAssocID="{BC685729-7029-4755-BEB3-8BD29B91ADB7}" presName="txShp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5E6D66-18A6-42BA-A980-AE0BFBC864F9}" type="pres">
      <dgm:prSet presAssocID="{F194C348-45B8-499D-BC4F-C1CF343F0422}" presName="spacing" presStyleCnt="0"/>
      <dgm:spPr/>
    </dgm:pt>
    <dgm:pt modelId="{620D1D7F-37CB-4C79-BA06-610C992BC69D}" type="pres">
      <dgm:prSet presAssocID="{79B72DE3-9D63-4AAA-842E-D328B1876ECC}" presName="composite" presStyleCnt="0"/>
      <dgm:spPr/>
    </dgm:pt>
    <dgm:pt modelId="{3F507266-F88F-456B-95B8-4B1A0D867524}" type="pres">
      <dgm:prSet presAssocID="{79B72DE3-9D63-4AAA-842E-D328B1876ECC}" presName="imgShp" presStyleLbl="fgImgPlace1" presStyleIdx="7" presStyleCnt="10"/>
      <dgm:spPr/>
    </dgm:pt>
    <dgm:pt modelId="{36AC5FBD-D853-483F-9725-D5F868AAC1B1}" type="pres">
      <dgm:prSet presAssocID="{79B72DE3-9D63-4AAA-842E-D328B1876ECC}" presName="txShp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3ED05A-8289-4A9A-A19F-16CCCB2F7AED}" type="pres">
      <dgm:prSet presAssocID="{875EE7DD-D570-400D-BE73-6B632F04DF71}" presName="spacing" presStyleCnt="0"/>
      <dgm:spPr/>
    </dgm:pt>
    <dgm:pt modelId="{577B812E-B810-486B-ADB2-9EB0D16FAA40}" type="pres">
      <dgm:prSet presAssocID="{A0C80E5A-6705-475E-B288-D80DA031A6F4}" presName="composite" presStyleCnt="0"/>
      <dgm:spPr/>
    </dgm:pt>
    <dgm:pt modelId="{58A2CDC6-460A-4DAB-9CC6-1C833B533B24}" type="pres">
      <dgm:prSet presAssocID="{A0C80E5A-6705-475E-B288-D80DA031A6F4}" presName="imgShp" presStyleLbl="fgImgPlace1" presStyleIdx="8" presStyleCnt="10"/>
      <dgm:spPr/>
    </dgm:pt>
    <dgm:pt modelId="{99014614-4146-43C6-B6D0-E92C28CE4C3F}" type="pres">
      <dgm:prSet presAssocID="{A0C80E5A-6705-475E-B288-D80DA031A6F4}" presName="txShp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1814D4-60BF-40D4-9870-96BF943F8537}" type="pres">
      <dgm:prSet presAssocID="{E412E3A4-D663-4C6D-98BE-D811B01B9876}" presName="spacing" presStyleCnt="0"/>
      <dgm:spPr/>
    </dgm:pt>
    <dgm:pt modelId="{E821FD64-A550-4619-8557-923139E05A4A}" type="pres">
      <dgm:prSet presAssocID="{31543604-82C3-4308-94DF-F8326640D8C7}" presName="composite" presStyleCnt="0"/>
      <dgm:spPr/>
    </dgm:pt>
    <dgm:pt modelId="{7C50CA05-45A5-49F0-BC28-A28604E50137}" type="pres">
      <dgm:prSet presAssocID="{31543604-82C3-4308-94DF-F8326640D8C7}" presName="imgShp" presStyleLbl="fgImgPlace1" presStyleIdx="9" presStyleCnt="10"/>
      <dgm:spPr/>
    </dgm:pt>
    <dgm:pt modelId="{4515C0D7-57D6-469E-8923-5751315C736D}" type="pres">
      <dgm:prSet presAssocID="{31543604-82C3-4308-94DF-F8326640D8C7}" presName="txShp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63C5E8-C2CA-4694-8A6D-002D18DBAAE2}" type="presOf" srcId="{79B72DE3-9D63-4AAA-842E-D328B1876ECC}" destId="{36AC5FBD-D853-483F-9725-D5F868AAC1B1}" srcOrd="0" destOrd="0" presId="urn:microsoft.com/office/officeart/2005/8/layout/vList3#2"/>
    <dgm:cxn modelId="{49ACCF16-717A-446A-98B7-FD737685C7D7}" srcId="{F9F9DD5D-96A8-407A-B3A8-E8207D2136AD}" destId="{EBC477CB-48C3-4CE5-B91B-AB5A5620F82B}" srcOrd="0" destOrd="0" parTransId="{9AD38F54-FC8A-462E-8168-CE3FF7F91629}" sibTransId="{06052BE6-D9E9-4D92-8A82-BF6028CDE009}"/>
    <dgm:cxn modelId="{2A0B1EB6-E5B0-4EB0-96DA-8073952915F3}" srcId="{F9F9DD5D-96A8-407A-B3A8-E8207D2136AD}" destId="{239B35A4-343E-4000-B194-1CD5CDD2ECF6}" srcOrd="3" destOrd="0" parTransId="{E93E81F9-9E0C-4895-B899-8D433843A7CC}" sibTransId="{35BCC5A8-D565-4254-B6C5-3ECC6E161D2B}"/>
    <dgm:cxn modelId="{5827EF7C-1F7E-48E6-A62D-94F576FBB54C}" srcId="{F9F9DD5D-96A8-407A-B3A8-E8207D2136AD}" destId="{79B72DE3-9D63-4AAA-842E-D328B1876ECC}" srcOrd="7" destOrd="0" parTransId="{28A983DC-6406-401E-A718-2E805C1005BF}" sibTransId="{875EE7DD-D570-400D-BE73-6B632F04DF71}"/>
    <dgm:cxn modelId="{B9121A74-B6C7-4ABE-BD73-E9DA95589462}" type="presOf" srcId="{7A0ECC63-BA16-4D0F-9FAE-52CB424E5ECF}" destId="{69B98CCA-E2F3-4C2E-856A-463A8E5B2A8B}" srcOrd="0" destOrd="0" presId="urn:microsoft.com/office/officeart/2005/8/layout/vList3#2"/>
    <dgm:cxn modelId="{FE70520C-D5B8-4592-B9B4-825C74F321A4}" type="presOf" srcId="{239B35A4-343E-4000-B194-1CD5CDD2ECF6}" destId="{81993047-5EC2-46BC-8B31-9BA34E9E9195}" srcOrd="0" destOrd="0" presId="urn:microsoft.com/office/officeart/2005/8/layout/vList3#2"/>
    <dgm:cxn modelId="{211CC550-A2F2-4604-917D-24F04F6EF2C4}" type="presOf" srcId="{A0C80E5A-6705-475E-B288-D80DA031A6F4}" destId="{99014614-4146-43C6-B6D0-E92C28CE4C3F}" srcOrd="0" destOrd="0" presId="urn:microsoft.com/office/officeart/2005/8/layout/vList3#2"/>
    <dgm:cxn modelId="{6301CDAD-35E9-4508-8A6F-A5DA56CCB144}" srcId="{F9F9DD5D-96A8-407A-B3A8-E8207D2136AD}" destId="{BC685729-7029-4755-BEB3-8BD29B91ADB7}" srcOrd="6" destOrd="0" parTransId="{DC16167D-80DD-4D24-9459-707E37A597A6}" sibTransId="{F194C348-45B8-499D-BC4F-C1CF343F0422}"/>
    <dgm:cxn modelId="{C94888F3-075A-4415-9BDE-5B7AF7533B1F}" type="presOf" srcId="{BC685729-7029-4755-BEB3-8BD29B91ADB7}" destId="{989E55DA-CCEB-4F90-BF53-471891D6A6EE}" srcOrd="0" destOrd="0" presId="urn:microsoft.com/office/officeart/2005/8/layout/vList3#2"/>
    <dgm:cxn modelId="{F80E09D5-78F8-48ED-BFD3-4403BC9185FF}" type="presOf" srcId="{F9F9DD5D-96A8-407A-B3A8-E8207D2136AD}" destId="{210911F4-6837-4F56-8625-DD4BF0CEB7BC}" srcOrd="0" destOrd="0" presId="urn:microsoft.com/office/officeart/2005/8/layout/vList3#2"/>
    <dgm:cxn modelId="{2E25D5C1-9717-41F2-BB69-E4B0685A908F}" srcId="{F9F9DD5D-96A8-407A-B3A8-E8207D2136AD}" destId="{7A0ECC63-BA16-4D0F-9FAE-52CB424E5ECF}" srcOrd="2" destOrd="0" parTransId="{6245EA53-7735-44D3-8886-5396F4356D25}" sibTransId="{9A964C6E-885F-4706-A9C9-8B130CBA4595}"/>
    <dgm:cxn modelId="{55F1BDE1-0EDF-480A-8F5E-B9D475EBA722}" srcId="{F9F9DD5D-96A8-407A-B3A8-E8207D2136AD}" destId="{A0C80E5A-6705-475E-B288-D80DA031A6F4}" srcOrd="8" destOrd="0" parTransId="{43260DEC-7F96-470F-9F74-B3D60726E37C}" sibTransId="{E412E3A4-D663-4C6D-98BE-D811B01B9876}"/>
    <dgm:cxn modelId="{8BD9091B-E686-4878-A8DB-B80FD9B7BD57}" type="presOf" srcId="{31543604-82C3-4308-94DF-F8326640D8C7}" destId="{4515C0D7-57D6-469E-8923-5751315C736D}" srcOrd="0" destOrd="0" presId="urn:microsoft.com/office/officeart/2005/8/layout/vList3#2"/>
    <dgm:cxn modelId="{DF4016D4-F3A4-4803-913B-88535A7D7816}" type="presOf" srcId="{4C6823ED-623E-43CC-83B7-5A707E30033D}" destId="{F4E61845-B0A6-445C-B2EF-CC9D0F3566EE}" srcOrd="0" destOrd="0" presId="urn:microsoft.com/office/officeart/2005/8/layout/vList3#2"/>
    <dgm:cxn modelId="{BD3A69F6-3722-462E-9632-1FABD65D1675}" srcId="{F9F9DD5D-96A8-407A-B3A8-E8207D2136AD}" destId="{4C6823ED-623E-43CC-83B7-5A707E30033D}" srcOrd="4" destOrd="0" parTransId="{C7199B3E-BFF8-4BC0-96CD-65A07C7B6F78}" sibTransId="{DEC2207D-86DD-4F6D-B596-FA2738BCCFDC}"/>
    <dgm:cxn modelId="{FD1F82F7-A32C-427D-B6A4-A2341855B365}" srcId="{F9F9DD5D-96A8-407A-B3A8-E8207D2136AD}" destId="{4D0C9825-40CD-48E6-9B60-66FBE3F98C29}" srcOrd="5" destOrd="0" parTransId="{E66A0DE2-CC0B-402C-A5DE-4033D13269AE}" sibTransId="{2DFBB16E-C23F-4F42-831A-A106D32BFD44}"/>
    <dgm:cxn modelId="{0963C958-0110-4869-8D40-285E3F9CDE7F}" srcId="{F9F9DD5D-96A8-407A-B3A8-E8207D2136AD}" destId="{AF338C7B-F5D8-44DF-92FB-C0627BF3917B}" srcOrd="1" destOrd="0" parTransId="{67FDB5B8-0895-4791-8C6B-B8C092293C10}" sibTransId="{977CCA8A-C7A1-4ABF-BCBB-6803ACABBCD3}"/>
    <dgm:cxn modelId="{FF0BF1C2-C701-43BB-977A-05CADF8E1F2E}" type="presOf" srcId="{EBC477CB-48C3-4CE5-B91B-AB5A5620F82B}" destId="{18D8D0B5-A7D8-473C-9BC9-77F97D07823A}" srcOrd="0" destOrd="0" presId="urn:microsoft.com/office/officeart/2005/8/layout/vList3#2"/>
    <dgm:cxn modelId="{641B2FD2-C0D2-4414-9871-33B11C87B8ED}" srcId="{F9F9DD5D-96A8-407A-B3A8-E8207D2136AD}" destId="{31543604-82C3-4308-94DF-F8326640D8C7}" srcOrd="9" destOrd="0" parTransId="{CA55A185-A81E-477E-AD57-6E6070A8D0F5}" sibTransId="{D13A840D-18E9-481B-8E2A-3FDC9714558A}"/>
    <dgm:cxn modelId="{1A1E3FC5-27A2-4C4A-8198-8A2073810332}" type="presOf" srcId="{AF338C7B-F5D8-44DF-92FB-C0627BF3917B}" destId="{85627F4A-3C4F-4409-86FE-F1A3A769C578}" srcOrd="0" destOrd="0" presId="urn:microsoft.com/office/officeart/2005/8/layout/vList3#2"/>
    <dgm:cxn modelId="{C43588E8-658F-4753-9FD6-42195D4EFA65}" type="presOf" srcId="{4D0C9825-40CD-48E6-9B60-66FBE3F98C29}" destId="{66C81CE7-FC1D-4275-947C-D552B582DDC3}" srcOrd="0" destOrd="0" presId="urn:microsoft.com/office/officeart/2005/8/layout/vList3#2"/>
    <dgm:cxn modelId="{28B9E394-26D4-4511-ADD4-B82BC11D8B1A}" type="presParOf" srcId="{210911F4-6837-4F56-8625-DD4BF0CEB7BC}" destId="{045AA65D-CAC5-47E1-8A8F-46902708CEAB}" srcOrd="0" destOrd="0" presId="urn:microsoft.com/office/officeart/2005/8/layout/vList3#2"/>
    <dgm:cxn modelId="{16A96DC6-E85B-4622-A766-0C62F70631F3}" type="presParOf" srcId="{045AA65D-CAC5-47E1-8A8F-46902708CEAB}" destId="{06980DD3-9B4A-47D6-8543-ECC98B6569FB}" srcOrd="0" destOrd="0" presId="urn:microsoft.com/office/officeart/2005/8/layout/vList3#2"/>
    <dgm:cxn modelId="{DD7E1D38-20FE-4467-A97F-4A65A501FF56}" type="presParOf" srcId="{045AA65D-CAC5-47E1-8A8F-46902708CEAB}" destId="{18D8D0B5-A7D8-473C-9BC9-77F97D07823A}" srcOrd="1" destOrd="0" presId="urn:microsoft.com/office/officeart/2005/8/layout/vList3#2"/>
    <dgm:cxn modelId="{1F6F5D73-B7B0-4D66-9518-BFF8260AF204}" type="presParOf" srcId="{210911F4-6837-4F56-8625-DD4BF0CEB7BC}" destId="{5430E00C-57C6-42AB-9875-05112F9527AE}" srcOrd="1" destOrd="0" presId="urn:microsoft.com/office/officeart/2005/8/layout/vList3#2"/>
    <dgm:cxn modelId="{88AC8A89-E67B-4BF0-8C28-E93EF7C0BD5E}" type="presParOf" srcId="{210911F4-6837-4F56-8625-DD4BF0CEB7BC}" destId="{BF524CC0-871B-4FEB-A821-81326C372D5C}" srcOrd="2" destOrd="0" presId="urn:microsoft.com/office/officeart/2005/8/layout/vList3#2"/>
    <dgm:cxn modelId="{B315DBD4-C500-41D8-B745-DBD679BB303F}" type="presParOf" srcId="{BF524CC0-871B-4FEB-A821-81326C372D5C}" destId="{26798082-76C4-4860-8D91-862954D4075E}" srcOrd="0" destOrd="0" presId="urn:microsoft.com/office/officeart/2005/8/layout/vList3#2"/>
    <dgm:cxn modelId="{1C36AF97-82A1-45CA-9682-41CFF835EAF7}" type="presParOf" srcId="{BF524CC0-871B-4FEB-A821-81326C372D5C}" destId="{85627F4A-3C4F-4409-86FE-F1A3A769C578}" srcOrd="1" destOrd="0" presId="urn:microsoft.com/office/officeart/2005/8/layout/vList3#2"/>
    <dgm:cxn modelId="{01A6B4B8-9BC1-428E-8BDF-506D8461C123}" type="presParOf" srcId="{210911F4-6837-4F56-8625-DD4BF0CEB7BC}" destId="{E5A25472-0565-45B8-B4BA-495E79D67141}" srcOrd="3" destOrd="0" presId="urn:microsoft.com/office/officeart/2005/8/layout/vList3#2"/>
    <dgm:cxn modelId="{802149EE-A7DD-4CA7-898A-3F3B3F7AE039}" type="presParOf" srcId="{210911F4-6837-4F56-8625-DD4BF0CEB7BC}" destId="{9E77CC79-E2A5-42C5-9625-E75B2246995A}" srcOrd="4" destOrd="0" presId="urn:microsoft.com/office/officeart/2005/8/layout/vList3#2"/>
    <dgm:cxn modelId="{18EF2277-C14D-41EF-81B5-C3ED66D3EDD0}" type="presParOf" srcId="{9E77CC79-E2A5-42C5-9625-E75B2246995A}" destId="{83601255-D497-4815-AF01-4F5C5A612024}" srcOrd="0" destOrd="0" presId="urn:microsoft.com/office/officeart/2005/8/layout/vList3#2"/>
    <dgm:cxn modelId="{96B2DC26-1DB6-40AB-B670-ADDCEB28BD49}" type="presParOf" srcId="{9E77CC79-E2A5-42C5-9625-E75B2246995A}" destId="{69B98CCA-E2F3-4C2E-856A-463A8E5B2A8B}" srcOrd="1" destOrd="0" presId="urn:microsoft.com/office/officeart/2005/8/layout/vList3#2"/>
    <dgm:cxn modelId="{53BFFCD8-40DB-48A5-AB51-DCD883B9643B}" type="presParOf" srcId="{210911F4-6837-4F56-8625-DD4BF0CEB7BC}" destId="{A915A10E-DDC1-4C27-B782-A9167A50C0C6}" srcOrd="5" destOrd="0" presId="urn:microsoft.com/office/officeart/2005/8/layout/vList3#2"/>
    <dgm:cxn modelId="{955386B4-29FE-4941-BE4C-B3DFF04FE480}" type="presParOf" srcId="{210911F4-6837-4F56-8625-DD4BF0CEB7BC}" destId="{071A3F2C-D2FB-4401-AC90-833608CAC2DD}" srcOrd="6" destOrd="0" presId="urn:microsoft.com/office/officeart/2005/8/layout/vList3#2"/>
    <dgm:cxn modelId="{619B1C88-89B4-4A3D-9585-B9DA0EFE1D1C}" type="presParOf" srcId="{071A3F2C-D2FB-4401-AC90-833608CAC2DD}" destId="{AAC34823-9CCC-4918-A09C-50999D04AA5B}" srcOrd="0" destOrd="0" presId="urn:microsoft.com/office/officeart/2005/8/layout/vList3#2"/>
    <dgm:cxn modelId="{9946B8BA-AF9A-4A72-906C-D19ECEB8476D}" type="presParOf" srcId="{071A3F2C-D2FB-4401-AC90-833608CAC2DD}" destId="{81993047-5EC2-46BC-8B31-9BA34E9E9195}" srcOrd="1" destOrd="0" presId="urn:microsoft.com/office/officeart/2005/8/layout/vList3#2"/>
    <dgm:cxn modelId="{830C4C34-1794-4C61-873F-BA6258296186}" type="presParOf" srcId="{210911F4-6837-4F56-8625-DD4BF0CEB7BC}" destId="{F6B2AA3F-298F-4813-ADD5-78860A5415D9}" srcOrd="7" destOrd="0" presId="urn:microsoft.com/office/officeart/2005/8/layout/vList3#2"/>
    <dgm:cxn modelId="{135EF0A2-8889-4F4C-89BF-22E1040343DD}" type="presParOf" srcId="{210911F4-6837-4F56-8625-DD4BF0CEB7BC}" destId="{016B56D2-ECB5-4E8F-AEE4-EE1E0C29715D}" srcOrd="8" destOrd="0" presId="urn:microsoft.com/office/officeart/2005/8/layout/vList3#2"/>
    <dgm:cxn modelId="{444E9F97-7425-4A03-9902-93F9E8856DCC}" type="presParOf" srcId="{016B56D2-ECB5-4E8F-AEE4-EE1E0C29715D}" destId="{8D37244C-8FEC-4612-B49C-4290E61C66B5}" srcOrd="0" destOrd="0" presId="urn:microsoft.com/office/officeart/2005/8/layout/vList3#2"/>
    <dgm:cxn modelId="{47E32023-A0AC-488D-ABD8-4A65E23F5FD4}" type="presParOf" srcId="{016B56D2-ECB5-4E8F-AEE4-EE1E0C29715D}" destId="{F4E61845-B0A6-445C-B2EF-CC9D0F3566EE}" srcOrd="1" destOrd="0" presId="urn:microsoft.com/office/officeart/2005/8/layout/vList3#2"/>
    <dgm:cxn modelId="{44878D2C-931B-414E-96EB-A5EB4BE1DEEA}" type="presParOf" srcId="{210911F4-6837-4F56-8625-DD4BF0CEB7BC}" destId="{A9C95D42-539D-4310-82D1-4CC73031D677}" srcOrd="9" destOrd="0" presId="urn:microsoft.com/office/officeart/2005/8/layout/vList3#2"/>
    <dgm:cxn modelId="{1BB9E896-6E69-441B-93F3-27E1F0C7B8BF}" type="presParOf" srcId="{210911F4-6837-4F56-8625-DD4BF0CEB7BC}" destId="{0220878F-C990-49DA-8FD2-86C57ED1E8F3}" srcOrd="10" destOrd="0" presId="urn:microsoft.com/office/officeart/2005/8/layout/vList3#2"/>
    <dgm:cxn modelId="{3A692C78-E4DA-4AD9-8CE0-F06776C6EEAC}" type="presParOf" srcId="{0220878F-C990-49DA-8FD2-86C57ED1E8F3}" destId="{D80DC3E2-0AC4-436A-9717-FD384EE03081}" srcOrd="0" destOrd="0" presId="urn:microsoft.com/office/officeart/2005/8/layout/vList3#2"/>
    <dgm:cxn modelId="{F77BA7E0-EA25-4039-87EE-8F7D782B0EB5}" type="presParOf" srcId="{0220878F-C990-49DA-8FD2-86C57ED1E8F3}" destId="{66C81CE7-FC1D-4275-947C-D552B582DDC3}" srcOrd="1" destOrd="0" presId="urn:microsoft.com/office/officeart/2005/8/layout/vList3#2"/>
    <dgm:cxn modelId="{60D928FE-8D59-4ADB-A2A2-996954D37954}" type="presParOf" srcId="{210911F4-6837-4F56-8625-DD4BF0CEB7BC}" destId="{F78BA2EC-5E9C-4390-8A42-E658AA1073CA}" srcOrd="11" destOrd="0" presId="urn:microsoft.com/office/officeart/2005/8/layout/vList3#2"/>
    <dgm:cxn modelId="{B8DF1FF0-9EDE-4D8A-9C4D-FAF29FF488F9}" type="presParOf" srcId="{210911F4-6837-4F56-8625-DD4BF0CEB7BC}" destId="{875B51F6-7FA2-432D-92F9-8C2661F64194}" srcOrd="12" destOrd="0" presId="urn:microsoft.com/office/officeart/2005/8/layout/vList3#2"/>
    <dgm:cxn modelId="{9C7B98FC-A97A-485B-A16B-D18AC7AF22CC}" type="presParOf" srcId="{875B51F6-7FA2-432D-92F9-8C2661F64194}" destId="{5AD5594E-A7B0-4BB9-9327-0639463E4015}" srcOrd="0" destOrd="0" presId="urn:microsoft.com/office/officeart/2005/8/layout/vList3#2"/>
    <dgm:cxn modelId="{ED92F595-373E-4826-A871-0F16CB0E3F13}" type="presParOf" srcId="{875B51F6-7FA2-432D-92F9-8C2661F64194}" destId="{989E55DA-CCEB-4F90-BF53-471891D6A6EE}" srcOrd="1" destOrd="0" presId="urn:microsoft.com/office/officeart/2005/8/layout/vList3#2"/>
    <dgm:cxn modelId="{3620BE5C-E6BA-489E-9946-57D1D0A0BA13}" type="presParOf" srcId="{210911F4-6837-4F56-8625-DD4BF0CEB7BC}" destId="{125E6D66-18A6-42BA-A980-AE0BFBC864F9}" srcOrd="13" destOrd="0" presId="urn:microsoft.com/office/officeart/2005/8/layout/vList3#2"/>
    <dgm:cxn modelId="{5C1D95D2-D9AC-484E-A347-DE111F940390}" type="presParOf" srcId="{210911F4-6837-4F56-8625-DD4BF0CEB7BC}" destId="{620D1D7F-37CB-4C79-BA06-610C992BC69D}" srcOrd="14" destOrd="0" presId="urn:microsoft.com/office/officeart/2005/8/layout/vList3#2"/>
    <dgm:cxn modelId="{4CBD9B22-FFE4-4F2C-862D-716301557A02}" type="presParOf" srcId="{620D1D7F-37CB-4C79-BA06-610C992BC69D}" destId="{3F507266-F88F-456B-95B8-4B1A0D867524}" srcOrd="0" destOrd="0" presId="urn:microsoft.com/office/officeart/2005/8/layout/vList3#2"/>
    <dgm:cxn modelId="{5F5C8693-290B-417F-8000-31AA7F9AE4CE}" type="presParOf" srcId="{620D1D7F-37CB-4C79-BA06-610C992BC69D}" destId="{36AC5FBD-D853-483F-9725-D5F868AAC1B1}" srcOrd="1" destOrd="0" presId="urn:microsoft.com/office/officeart/2005/8/layout/vList3#2"/>
    <dgm:cxn modelId="{AFCF9000-D812-48CE-888B-E631F8E200CA}" type="presParOf" srcId="{210911F4-6837-4F56-8625-DD4BF0CEB7BC}" destId="{A53ED05A-8289-4A9A-A19F-16CCCB2F7AED}" srcOrd="15" destOrd="0" presId="urn:microsoft.com/office/officeart/2005/8/layout/vList3#2"/>
    <dgm:cxn modelId="{9D97DC4E-78CA-43C6-B42F-692755EC4367}" type="presParOf" srcId="{210911F4-6837-4F56-8625-DD4BF0CEB7BC}" destId="{577B812E-B810-486B-ADB2-9EB0D16FAA40}" srcOrd="16" destOrd="0" presId="urn:microsoft.com/office/officeart/2005/8/layout/vList3#2"/>
    <dgm:cxn modelId="{82374379-2C3C-45B9-9519-EB6C773A918D}" type="presParOf" srcId="{577B812E-B810-486B-ADB2-9EB0D16FAA40}" destId="{58A2CDC6-460A-4DAB-9CC6-1C833B533B24}" srcOrd="0" destOrd="0" presId="urn:microsoft.com/office/officeart/2005/8/layout/vList3#2"/>
    <dgm:cxn modelId="{9BAC9F2C-5BBF-4AA0-9F36-9142B81F1717}" type="presParOf" srcId="{577B812E-B810-486B-ADB2-9EB0D16FAA40}" destId="{99014614-4146-43C6-B6D0-E92C28CE4C3F}" srcOrd="1" destOrd="0" presId="urn:microsoft.com/office/officeart/2005/8/layout/vList3#2"/>
    <dgm:cxn modelId="{FCFC6688-891F-4183-A70B-511423B6D70E}" type="presParOf" srcId="{210911F4-6837-4F56-8625-DD4BF0CEB7BC}" destId="{641814D4-60BF-40D4-9870-96BF943F8537}" srcOrd="17" destOrd="0" presId="urn:microsoft.com/office/officeart/2005/8/layout/vList3#2"/>
    <dgm:cxn modelId="{8774787B-3528-4DCA-B18A-125578733AE6}" type="presParOf" srcId="{210911F4-6837-4F56-8625-DD4BF0CEB7BC}" destId="{E821FD64-A550-4619-8557-923139E05A4A}" srcOrd="18" destOrd="0" presId="urn:microsoft.com/office/officeart/2005/8/layout/vList3#2"/>
    <dgm:cxn modelId="{C6EE8A14-0F8A-46D9-B3DB-0618641E7B63}" type="presParOf" srcId="{E821FD64-A550-4619-8557-923139E05A4A}" destId="{7C50CA05-45A5-49F0-BC28-A28604E50137}" srcOrd="0" destOrd="0" presId="urn:microsoft.com/office/officeart/2005/8/layout/vList3#2"/>
    <dgm:cxn modelId="{B04A71BB-8249-4095-B81B-23B99DF5F132}" type="presParOf" srcId="{E821FD64-A550-4619-8557-923139E05A4A}" destId="{4515C0D7-57D6-469E-8923-5751315C736D}" srcOrd="1" destOrd="0" presId="urn:microsoft.com/office/officeart/2005/8/layout/vList3#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D8D0B5-A7D8-473C-9BC9-77F97D07823A}">
      <dsp:nvSpPr>
        <dsp:cNvPr id="0" name=""/>
        <dsp:cNvSpPr/>
      </dsp:nvSpPr>
      <dsp:spPr>
        <a:xfrm rot="10800000">
          <a:off x="1384322" y="3599"/>
          <a:ext cx="5067300" cy="431889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451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Finding and Describing Patterns</a:t>
          </a:r>
          <a:endParaRPr lang="en-US" sz="2400" b="1" kern="1200" dirty="0"/>
        </a:p>
      </dsp:txBody>
      <dsp:txXfrm rot="10800000">
        <a:off x="1492294" y="3599"/>
        <a:ext cx="4959328" cy="431889"/>
      </dsp:txXfrm>
    </dsp:sp>
    <dsp:sp modelId="{06980DD3-9B4A-47D6-8543-ECC98B6569FB}">
      <dsp:nvSpPr>
        <dsp:cNvPr id="0" name=""/>
        <dsp:cNvSpPr/>
      </dsp:nvSpPr>
      <dsp:spPr>
        <a:xfrm>
          <a:off x="1168377" y="3599"/>
          <a:ext cx="431889" cy="431889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627F4A-3C4F-4409-86FE-F1A3A769C578}">
      <dsp:nvSpPr>
        <dsp:cNvPr id="0" name=""/>
        <dsp:cNvSpPr/>
      </dsp:nvSpPr>
      <dsp:spPr>
        <a:xfrm rot="10800000">
          <a:off x="1384322" y="564412"/>
          <a:ext cx="5067300" cy="431889"/>
        </a:xfrm>
        <a:prstGeom prst="homePlate">
          <a:avLst/>
        </a:prstGeom>
        <a:solidFill>
          <a:schemeClr val="accent5">
            <a:hueOff val="-1103764"/>
            <a:satOff val="4423"/>
            <a:lumOff val="95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451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Inductive Reasoning</a:t>
          </a:r>
          <a:endParaRPr lang="en-US" sz="2400" b="1" kern="1200" dirty="0"/>
        </a:p>
      </dsp:txBody>
      <dsp:txXfrm rot="10800000">
        <a:off x="1492294" y="564412"/>
        <a:ext cx="4959328" cy="431889"/>
      </dsp:txXfrm>
    </dsp:sp>
    <dsp:sp modelId="{26798082-76C4-4860-8D91-862954D4075E}">
      <dsp:nvSpPr>
        <dsp:cNvPr id="0" name=""/>
        <dsp:cNvSpPr/>
      </dsp:nvSpPr>
      <dsp:spPr>
        <a:xfrm>
          <a:off x="1168377" y="564412"/>
          <a:ext cx="431889" cy="431889"/>
        </a:xfrm>
        <a:prstGeom prst="ellipse">
          <a:avLst/>
        </a:prstGeom>
        <a:solidFill>
          <a:schemeClr val="accent5">
            <a:tint val="50000"/>
            <a:hueOff val="-1186930"/>
            <a:satOff val="5291"/>
            <a:lumOff val="46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B98CCA-E2F3-4C2E-856A-463A8E5B2A8B}">
      <dsp:nvSpPr>
        <dsp:cNvPr id="0" name=""/>
        <dsp:cNvSpPr/>
      </dsp:nvSpPr>
      <dsp:spPr>
        <a:xfrm rot="10800000">
          <a:off x="1384322" y="1125224"/>
          <a:ext cx="5067300" cy="431889"/>
        </a:xfrm>
        <a:prstGeom prst="homePlate">
          <a:avLst/>
        </a:prstGeom>
        <a:solidFill>
          <a:schemeClr val="accent5">
            <a:hueOff val="-2207528"/>
            <a:satOff val="8847"/>
            <a:lumOff val="191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451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Points, Lines and Planes</a:t>
          </a:r>
          <a:endParaRPr lang="en-US" sz="2400" b="1" kern="1200" dirty="0"/>
        </a:p>
      </dsp:txBody>
      <dsp:txXfrm rot="10800000">
        <a:off x="1492294" y="1125224"/>
        <a:ext cx="4959328" cy="431889"/>
      </dsp:txXfrm>
    </dsp:sp>
    <dsp:sp modelId="{83601255-D497-4815-AF01-4F5C5A612024}">
      <dsp:nvSpPr>
        <dsp:cNvPr id="0" name=""/>
        <dsp:cNvSpPr/>
      </dsp:nvSpPr>
      <dsp:spPr>
        <a:xfrm>
          <a:off x="1168377" y="1125224"/>
          <a:ext cx="431889" cy="431889"/>
        </a:xfrm>
        <a:prstGeom prst="ellipse">
          <a:avLst/>
        </a:prstGeom>
        <a:solidFill>
          <a:schemeClr val="accent5">
            <a:tint val="50000"/>
            <a:hueOff val="-2373859"/>
            <a:satOff val="10582"/>
            <a:lumOff val="93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993047-5EC2-46BC-8B31-9BA34E9E9195}">
      <dsp:nvSpPr>
        <dsp:cNvPr id="0" name=""/>
        <dsp:cNvSpPr/>
      </dsp:nvSpPr>
      <dsp:spPr>
        <a:xfrm rot="10800000">
          <a:off x="1384322" y="1686036"/>
          <a:ext cx="5067300" cy="431889"/>
        </a:xfrm>
        <a:prstGeom prst="homePlate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451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Sketching Intersections</a:t>
          </a:r>
          <a:endParaRPr lang="en-US" sz="2400" b="1" kern="1200" dirty="0"/>
        </a:p>
      </dsp:txBody>
      <dsp:txXfrm rot="10800000">
        <a:off x="1492294" y="1686036"/>
        <a:ext cx="4959328" cy="431889"/>
      </dsp:txXfrm>
    </dsp:sp>
    <dsp:sp modelId="{AAC34823-9CCC-4918-A09C-50999D04AA5B}">
      <dsp:nvSpPr>
        <dsp:cNvPr id="0" name=""/>
        <dsp:cNvSpPr/>
      </dsp:nvSpPr>
      <dsp:spPr>
        <a:xfrm>
          <a:off x="1168377" y="1686036"/>
          <a:ext cx="431889" cy="431889"/>
        </a:xfrm>
        <a:prstGeom prst="ellipse">
          <a:avLst/>
        </a:prstGeom>
        <a:solidFill>
          <a:schemeClr val="accent5">
            <a:tint val="50000"/>
            <a:hueOff val="-3560789"/>
            <a:satOff val="15872"/>
            <a:lumOff val="140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E61845-B0A6-445C-B2EF-CC9D0F3566EE}">
      <dsp:nvSpPr>
        <dsp:cNvPr id="0" name=""/>
        <dsp:cNvSpPr/>
      </dsp:nvSpPr>
      <dsp:spPr>
        <a:xfrm rot="10800000">
          <a:off x="1384322" y="2246848"/>
          <a:ext cx="5067300" cy="431889"/>
        </a:xfrm>
        <a:prstGeom prst="homePlate">
          <a:avLst/>
        </a:prstGeom>
        <a:solidFill>
          <a:schemeClr val="accent5">
            <a:hueOff val="-4415056"/>
            <a:satOff val="17694"/>
            <a:lumOff val="383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451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Segments and Their Measure</a:t>
          </a:r>
          <a:endParaRPr lang="en-US" sz="2400" b="1" kern="1200" dirty="0"/>
        </a:p>
      </dsp:txBody>
      <dsp:txXfrm rot="10800000">
        <a:off x="1492294" y="2246848"/>
        <a:ext cx="4959328" cy="431889"/>
      </dsp:txXfrm>
    </dsp:sp>
    <dsp:sp modelId="{8D37244C-8FEC-4612-B49C-4290E61C66B5}">
      <dsp:nvSpPr>
        <dsp:cNvPr id="0" name=""/>
        <dsp:cNvSpPr/>
      </dsp:nvSpPr>
      <dsp:spPr>
        <a:xfrm>
          <a:off x="1168377" y="2246848"/>
          <a:ext cx="431889" cy="431889"/>
        </a:xfrm>
        <a:prstGeom prst="ellipse">
          <a:avLst/>
        </a:prstGeom>
        <a:solidFill>
          <a:schemeClr val="accent5">
            <a:tint val="50000"/>
            <a:hueOff val="-4747718"/>
            <a:satOff val="21163"/>
            <a:lumOff val="187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C81CE7-FC1D-4275-947C-D552B582DDC3}">
      <dsp:nvSpPr>
        <dsp:cNvPr id="0" name=""/>
        <dsp:cNvSpPr/>
      </dsp:nvSpPr>
      <dsp:spPr>
        <a:xfrm rot="10800000">
          <a:off x="1384322" y="2807661"/>
          <a:ext cx="5067300" cy="431889"/>
        </a:xfrm>
        <a:prstGeom prst="homePlate">
          <a:avLst/>
        </a:prstGeom>
        <a:solidFill>
          <a:schemeClr val="accent5">
            <a:hueOff val="-5518820"/>
            <a:satOff val="22117"/>
            <a:lumOff val="479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451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Angles and Their Measures</a:t>
          </a:r>
          <a:endParaRPr lang="en-US" sz="2400" b="1" kern="1200" dirty="0"/>
        </a:p>
      </dsp:txBody>
      <dsp:txXfrm rot="10800000">
        <a:off x="1492294" y="2807661"/>
        <a:ext cx="4959328" cy="431889"/>
      </dsp:txXfrm>
    </dsp:sp>
    <dsp:sp modelId="{D80DC3E2-0AC4-436A-9717-FD384EE03081}">
      <dsp:nvSpPr>
        <dsp:cNvPr id="0" name=""/>
        <dsp:cNvSpPr/>
      </dsp:nvSpPr>
      <dsp:spPr>
        <a:xfrm>
          <a:off x="1168377" y="2807661"/>
          <a:ext cx="431889" cy="431889"/>
        </a:xfrm>
        <a:prstGeom prst="ellipse">
          <a:avLst/>
        </a:prstGeom>
        <a:solidFill>
          <a:schemeClr val="accent5">
            <a:tint val="50000"/>
            <a:hueOff val="-5934648"/>
            <a:satOff val="26454"/>
            <a:lumOff val="233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9E55DA-CCEB-4F90-BF53-471891D6A6EE}">
      <dsp:nvSpPr>
        <dsp:cNvPr id="0" name=""/>
        <dsp:cNvSpPr/>
      </dsp:nvSpPr>
      <dsp:spPr>
        <a:xfrm rot="10800000">
          <a:off x="1384322" y="3368473"/>
          <a:ext cx="5067300" cy="431889"/>
        </a:xfrm>
        <a:prstGeom prst="homePlate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451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Using a ruler / protractor</a:t>
          </a:r>
          <a:endParaRPr lang="en-US" sz="2400" b="1" kern="1200" dirty="0"/>
        </a:p>
      </dsp:txBody>
      <dsp:txXfrm rot="10800000">
        <a:off x="1492294" y="3368473"/>
        <a:ext cx="4959328" cy="431889"/>
      </dsp:txXfrm>
    </dsp:sp>
    <dsp:sp modelId="{5AD5594E-A7B0-4BB9-9327-0639463E4015}">
      <dsp:nvSpPr>
        <dsp:cNvPr id="0" name=""/>
        <dsp:cNvSpPr/>
      </dsp:nvSpPr>
      <dsp:spPr>
        <a:xfrm>
          <a:off x="1168377" y="3368473"/>
          <a:ext cx="431889" cy="431889"/>
        </a:xfrm>
        <a:prstGeom prst="ellipse">
          <a:avLst/>
        </a:prstGeom>
        <a:solidFill>
          <a:schemeClr val="accent5">
            <a:tint val="50000"/>
            <a:hueOff val="-7121577"/>
            <a:satOff val="31745"/>
            <a:lumOff val="280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AC5FBD-D853-483F-9725-D5F868AAC1B1}">
      <dsp:nvSpPr>
        <dsp:cNvPr id="0" name=""/>
        <dsp:cNvSpPr/>
      </dsp:nvSpPr>
      <dsp:spPr>
        <a:xfrm rot="10800000">
          <a:off x="1384322" y="3929285"/>
          <a:ext cx="5067300" cy="431889"/>
        </a:xfrm>
        <a:prstGeom prst="homePlate">
          <a:avLst/>
        </a:prstGeom>
        <a:solidFill>
          <a:schemeClr val="accent5">
            <a:hueOff val="-7726349"/>
            <a:satOff val="30964"/>
            <a:lumOff val="671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451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noaction"/>
            </a:rPr>
            <a:t>OPENERS</a:t>
          </a:r>
          <a:endParaRPr lang="en-US" sz="2400" b="1" kern="1200" dirty="0"/>
        </a:p>
      </dsp:txBody>
      <dsp:txXfrm rot="10800000">
        <a:off x="1492294" y="3929285"/>
        <a:ext cx="4959328" cy="431889"/>
      </dsp:txXfrm>
    </dsp:sp>
    <dsp:sp modelId="{3F507266-F88F-456B-95B8-4B1A0D867524}">
      <dsp:nvSpPr>
        <dsp:cNvPr id="0" name=""/>
        <dsp:cNvSpPr/>
      </dsp:nvSpPr>
      <dsp:spPr>
        <a:xfrm>
          <a:off x="1168377" y="3929285"/>
          <a:ext cx="431889" cy="431889"/>
        </a:xfrm>
        <a:prstGeom prst="ellipse">
          <a:avLst/>
        </a:prstGeom>
        <a:solidFill>
          <a:schemeClr val="accent5">
            <a:tint val="50000"/>
            <a:hueOff val="-8308507"/>
            <a:satOff val="37035"/>
            <a:lumOff val="327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014614-4146-43C6-B6D0-E92C28CE4C3F}">
      <dsp:nvSpPr>
        <dsp:cNvPr id="0" name=""/>
        <dsp:cNvSpPr/>
      </dsp:nvSpPr>
      <dsp:spPr>
        <a:xfrm rot="10800000">
          <a:off x="1384322" y="4490098"/>
          <a:ext cx="5067300" cy="431889"/>
        </a:xfrm>
        <a:prstGeom prst="homePlate">
          <a:avLst/>
        </a:prstGeom>
        <a:solidFill>
          <a:schemeClr val="accent5">
            <a:hueOff val="-8830112"/>
            <a:satOff val="35388"/>
            <a:lumOff val="766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451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noaction"/>
            </a:rPr>
            <a:t>Assignments</a:t>
          </a:r>
          <a:endParaRPr lang="en-US" sz="2400" b="1" kern="1200" dirty="0"/>
        </a:p>
      </dsp:txBody>
      <dsp:txXfrm rot="10800000">
        <a:off x="1492294" y="4490098"/>
        <a:ext cx="4959328" cy="431889"/>
      </dsp:txXfrm>
    </dsp:sp>
    <dsp:sp modelId="{58A2CDC6-460A-4DAB-9CC6-1C833B533B24}">
      <dsp:nvSpPr>
        <dsp:cNvPr id="0" name=""/>
        <dsp:cNvSpPr/>
      </dsp:nvSpPr>
      <dsp:spPr>
        <a:xfrm>
          <a:off x="1168377" y="4490098"/>
          <a:ext cx="431889" cy="431889"/>
        </a:xfrm>
        <a:prstGeom prst="ellipse">
          <a:avLst/>
        </a:prstGeom>
        <a:solidFill>
          <a:schemeClr val="accent5">
            <a:tint val="50000"/>
            <a:hueOff val="-9495437"/>
            <a:satOff val="42326"/>
            <a:lumOff val="374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15C0D7-57D6-469E-8923-5751315C736D}">
      <dsp:nvSpPr>
        <dsp:cNvPr id="0" name=""/>
        <dsp:cNvSpPr/>
      </dsp:nvSpPr>
      <dsp:spPr>
        <a:xfrm rot="10800000">
          <a:off x="1384322" y="5050910"/>
          <a:ext cx="5067300" cy="431889"/>
        </a:xfrm>
        <a:prstGeom prst="homePlat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451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Reviews</a:t>
          </a:r>
          <a:endParaRPr lang="en-US" sz="2400" b="1" kern="1200" dirty="0"/>
        </a:p>
      </dsp:txBody>
      <dsp:txXfrm rot="10800000">
        <a:off x="1492294" y="5050910"/>
        <a:ext cx="4959328" cy="431889"/>
      </dsp:txXfrm>
    </dsp:sp>
    <dsp:sp modelId="{7C50CA05-45A5-49F0-BC28-A28604E50137}">
      <dsp:nvSpPr>
        <dsp:cNvPr id="0" name=""/>
        <dsp:cNvSpPr/>
      </dsp:nvSpPr>
      <dsp:spPr>
        <a:xfrm>
          <a:off x="1168377" y="5050910"/>
          <a:ext cx="431889" cy="431889"/>
        </a:xfrm>
        <a:prstGeom prst="ellipse">
          <a:avLst/>
        </a:prstGeom>
        <a:solidFill>
          <a:schemeClr val="accent5">
            <a:tint val="50000"/>
            <a:hueOff val="-10682366"/>
            <a:satOff val="47617"/>
            <a:lumOff val="420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7" Type="http://schemas.openxmlformats.org/officeDocument/2006/relationships/image" Target="../media/image63.emf"/><Relationship Id="rId2" Type="http://schemas.openxmlformats.org/officeDocument/2006/relationships/image" Target="../media/image58.emf"/><Relationship Id="rId1" Type="http://schemas.openxmlformats.org/officeDocument/2006/relationships/image" Target="../media/image57.emf"/><Relationship Id="rId6" Type="http://schemas.openxmlformats.org/officeDocument/2006/relationships/image" Target="../media/image62.emf"/><Relationship Id="rId5" Type="http://schemas.openxmlformats.org/officeDocument/2006/relationships/image" Target="../media/image61.emf"/><Relationship Id="rId4" Type="http://schemas.openxmlformats.org/officeDocument/2006/relationships/image" Target="../media/image60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emf"/><Relationship Id="rId1" Type="http://schemas.openxmlformats.org/officeDocument/2006/relationships/image" Target="../media/image64.emf"/><Relationship Id="rId4" Type="http://schemas.openxmlformats.org/officeDocument/2006/relationships/image" Target="../media/image67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emf"/><Relationship Id="rId1" Type="http://schemas.openxmlformats.org/officeDocument/2006/relationships/image" Target="../media/image70.emf"/><Relationship Id="rId6" Type="http://schemas.openxmlformats.org/officeDocument/2006/relationships/image" Target="../media/image75.emf"/><Relationship Id="rId5" Type="http://schemas.openxmlformats.org/officeDocument/2006/relationships/image" Target="../media/image74.emf"/><Relationship Id="rId4" Type="http://schemas.openxmlformats.org/officeDocument/2006/relationships/image" Target="../media/image73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7" Type="http://schemas.openxmlformats.org/officeDocument/2006/relationships/image" Target="../media/image93.emf"/><Relationship Id="rId2" Type="http://schemas.openxmlformats.org/officeDocument/2006/relationships/image" Target="../media/image88.emf"/><Relationship Id="rId1" Type="http://schemas.openxmlformats.org/officeDocument/2006/relationships/image" Target="../media/image87.emf"/><Relationship Id="rId6" Type="http://schemas.openxmlformats.org/officeDocument/2006/relationships/image" Target="../media/image92.wmf"/><Relationship Id="rId5" Type="http://schemas.openxmlformats.org/officeDocument/2006/relationships/image" Target="../media/image91.wmf"/><Relationship Id="rId4" Type="http://schemas.openxmlformats.org/officeDocument/2006/relationships/image" Target="../media/image90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emf"/><Relationship Id="rId6" Type="http://schemas.openxmlformats.org/officeDocument/2006/relationships/image" Target="../media/image99.wmf"/><Relationship Id="rId5" Type="http://schemas.openxmlformats.org/officeDocument/2006/relationships/image" Target="../media/image98.wmf"/><Relationship Id="rId4" Type="http://schemas.openxmlformats.org/officeDocument/2006/relationships/image" Target="../media/image97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emf"/><Relationship Id="rId6" Type="http://schemas.openxmlformats.org/officeDocument/2006/relationships/image" Target="../media/image105.wmf"/><Relationship Id="rId5" Type="http://schemas.openxmlformats.org/officeDocument/2006/relationships/image" Target="../media/image104.wmf"/><Relationship Id="rId4" Type="http://schemas.openxmlformats.org/officeDocument/2006/relationships/image" Target="../media/image10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image" Target="../media/image107.wmf"/><Relationship Id="rId1" Type="http://schemas.openxmlformats.org/officeDocument/2006/relationships/image" Target="../media/image106.emf"/><Relationship Id="rId4" Type="http://schemas.openxmlformats.org/officeDocument/2006/relationships/image" Target="../media/image10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6" Type="http://schemas.openxmlformats.org/officeDocument/2006/relationships/image" Target="../media/image9.emf"/><Relationship Id="rId11" Type="http://schemas.openxmlformats.org/officeDocument/2006/relationships/image" Target="../media/image14.emf"/><Relationship Id="rId5" Type="http://schemas.openxmlformats.org/officeDocument/2006/relationships/image" Target="../media/image8.emf"/><Relationship Id="rId10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3" Type="http://schemas.openxmlformats.org/officeDocument/2006/relationships/image" Target="../media/image112.wmf"/><Relationship Id="rId7" Type="http://schemas.openxmlformats.org/officeDocument/2006/relationships/image" Target="../media/image116.wmf"/><Relationship Id="rId2" Type="http://schemas.openxmlformats.org/officeDocument/2006/relationships/image" Target="../media/image111.wmf"/><Relationship Id="rId1" Type="http://schemas.openxmlformats.org/officeDocument/2006/relationships/image" Target="../media/image110.emf"/><Relationship Id="rId6" Type="http://schemas.openxmlformats.org/officeDocument/2006/relationships/image" Target="../media/image115.wmf"/><Relationship Id="rId5" Type="http://schemas.openxmlformats.org/officeDocument/2006/relationships/image" Target="../media/image114.emf"/><Relationship Id="rId10" Type="http://schemas.openxmlformats.org/officeDocument/2006/relationships/image" Target="../media/image119.wmf"/><Relationship Id="rId4" Type="http://schemas.openxmlformats.org/officeDocument/2006/relationships/image" Target="../media/image113.wmf"/><Relationship Id="rId9" Type="http://schemas.openxmlformats.org/officeDocument/2006/relationships/image" Target="../media/image118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3" Type="http://schemas.openxmlformats.org/officeDocument/2006/relationships/image" Target="../media/image122.wmf"/><Relationship Id="rId7" Type="http://schemas.openxmlformats.org/officeDocument/2006/relationships/image" Target="../media/image126.wmf"/><Relationship Id="rId2" Type="http://schemas.openxmlformats.org/officeDocument/2006/relationships/image" Target="../media/image121.wmf"/><Relationship Id="rId1" Type="http://schemas.openxmlformats.org/officeDocument/2006/relationships/image" Target="../media/image120.emf"/><Relationship Id="rId6" Type="http://schemas.openxmlformats.org/officeDocument/2006/relationships/image" Target="../media/image125.wmf"/><Relationship Id="rId5" Type="http://schemas.openxmlformats.org/officeDocument/2006/relationships/image" Target="../media/image124.emf"/><Relationship Id="rId10" Type="http://schemas.openxmlformats.org/officeDocument/2006/relationships/image" Target="../media/image129.wmf"/><Relationship Id="rId4" Type="http://schemas.openxmlformats.org/officeDocument/2006/relationships/image" Target="../media/image123.wmf"/><Relationship Id="rId9" Type="http://schemas.openxmlformats.org/officeDocument/2006/relationships/image" Target="../media/image128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wmf"/><Relationship Id="rId3" Type="http://schemas.openxmlformats.org/officeDocument/2006/relationships/image" Target="../media/image133.emf"/><Relationship Id="rId7" Type="http://schemas.openxmlformats.org/officeDocument/2006/relationships/image" Target="../media/image137.wmf"/><Relationship Id="rId2" Type="http://schemas.openxmlformats.org/officeDocument/2006/relationships/image" Target="../media/image132.emf"/><Relationship Id="rId1" Type="http://schemas.openxmlformats.org/officeDocument/2006/relationships/image" Target="../media/image131.emf"/><Relationship Id="rId6" Type="http://schemas.openxmlformats.org/officeDocument/2006/relationships/image" Target="../media/image136.wmf"/><Relationship Id="rId5" Type="http://schemas.openxmlformats.org/officeDocument/2006/relationships/image" Target="../media/image135.wmf"/><Relationship Id="rId4" Type="http://schemas.openxmlformats.org/officeDocument/2006/relationships/image" Target="../media/image134.wmf"/><Relationship Id="rId9" Type="http://schemas.openxmlformats.org/officeDocument/2006/relationships/image" Target="../media/image139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wmf"/><Relationship Id="rId1" Type="http://schemas.openxmlformats.org/officeDocument/2006/relationships/image" Target="../media/image14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A53B11-FBF3-4D46-8AD5-908DA14B6D3F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E1CB42-F2A4-46C1-9FFA-5A418857F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20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1CB42-F2A4-46C1-9FFA-5A418857F9EC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E8120-8CD4-4A5D-B4A6-7826BB23A06C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67D1F-77D5-4059-8AAD-0733D64D6F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E8120-8CD4-4A5D-B4A6-7826BB23A06C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67D1F-77D5-4059-8AAD-0733D64D6F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E8120-8CD4-4A5D-B4A6-7826BB23A06C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67D1F-77D5-4059-8AAD-0733D64D6F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EFB8FDD-1566-4A50-9DFC-3EBA3E5E90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E8120-8CD4-4A5D-B4A6-7826BB23A06C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67D1F-77D5-4059-8AAD-0733D64D6F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E8120-8CD4-4A5D-B4A6-7826BB23A06C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67D1F-77D5-4059-8AAD-0733D64D6F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E8120-8CD4-4A5D-B4A6-7826BB23A06C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67D1F-77D5-4059-8AAD-0733D64D6F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E8120-8CD4-4A5D-B4A6-7826BB23A06C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67D1F-77D5-4059-8AAD-0733D64D6F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E8120-8CD4-4A5D-B4A6-7826BB23A06C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67D1F-77D5-4059-8AAD-0733D64D6F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E8120-8CD4-4A5D-B4A6-7826BB23A06C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67D1F-77D5-4059-8AAD-0733D64D6F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E8120-8CD4-4A5D-B4A6-7826BB23A06C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67D1F-77D5-4059-8AAD-0733D64D6F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E8120-8CD4-4A5D-B4A6-7826BB23A06C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67D1F-77D5-4059-8AAD-0733D64D6FE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E8120-8CD4-4A5D-B4A6-7826BB23A06C}" type="datetimeFigureOut">
              <a:rPr lang="en-US" smtClean="0"/>
              <a:pPr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67D1F-77D5-4059-8AAD-0733D64D6F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1.emf"/><Relationship Id="rId3" Type="http://schemas.openxmlformats.org/officeDocument/2006/relationships/oleObject" Target="../embeddings/oleObject2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8.emf"/><Relationship Id="rId17" Type="http://schemas.openxmlformats.org/officeDocument/2006/relationships/oleObject" Target="../embeddings/oleObject9.bin"/><Relationship Id="rId25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0.emf"/><Relationship Id="rId20" Type="http://schemas.openxmlformats.org/officeDocument/2006/relationships/image" Target="../media/image12.e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11" Type="http://schemas.openxmlformats.org/officeDocument/2006/relationships/oleObject" Target="../embeddings/oleObject6.bin"/><Relationship Id="rId24" Type="http://schemas.openxmlformats.org/officeDocument/2006/relationships/image" Target="../media/image14.emf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10" Type="http://schemas.openxmlformats.org/officeDocument/2006/relationships/image" Target="../media/image7.emf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4.e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9.emf"/><Relationship Id="rId22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e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slide" Target="slide1.xml"/><Relationship Id="rId5" Type="http://schemas.openxmlformats.org/officeDocument/2006/relationships/image" Target="../media/image22.png"/><Relationship Id="rId4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3.emf"/><Relationship Id="rId9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slide" Target="slide1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13" Type="http://schemas.openxmlformats.org/officeDocument/2006/relationships/slide" Target="slide1.xml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1.e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3.emf"/><Relationship Id="rId4" Type="http://schemas.openxmlformats.org/officeDocument/2006/relationships/image" Target="../media/image30.emf"/><Relationship Id="rId9" Type="http://schemas.openxmlformats.org/officeDocument/2006/relationships/oleObject" Target="../embeddings/oleObject24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40.png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8.emf"/><Relationship Id="rId5" Type="http://schemas.openxmlformats.org/officeDocument/2006/relationships/oleObject" Target="../embeddings/oleObject26.bin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useof3d.com/pete/applets/graph/" TargetMode="Externa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28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48.emf"/><Relationship Id="rId4" Type="http://schemas.openxmlformats.org/officeDocument/2006/relationships/oleObject" Target="../embeddings/Microsoft_PowerPoint_97-2003_Presentation1.ppt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oleObject" Target="../embeddings/oleObject34.bin"/><Relationship Id="rId18" Type="http://schemas.openxmlformats.org/officeDocument/2006/relationships/image" Target="../media/image55.wmf"/><Relationship Id="rId3" Type="http://schemas.openxmlformats.org/officeDocument/2006/relationships/image" Target="../media/image56.png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52.wmf"/><Relationship Id="rId1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4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9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5" Type="http://schemas.openxmlformats.org/officeDocument/2006/relationships/oleObject" Target="../embeddings/oleObject35.bin"/><Relationship Id="rId10" Type="http://schemas.openxmlformats.org/officeDocument/2006/relationships/image" Target="../media/image51.wmf"/><Relationship Id="rId4" Type="http://schemas.openxmlformats.org/officeDocument/2006/relationships/slide" Target="slide1.xml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53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13" Type="http://schemas.openxmlformats.org/officeDocument/2006/relationships/oleObject" Target="../embeddings/oleObject42.bin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61.emf"/><Relationship Id="rId1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3.e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8.e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3.bin"/><Relationship Id="rId10" Type="http://schemas.openxmlformats.org/officeDocument/2006/relationships/image" Target="../media/image60.emf"/><Relationship Id="rId4" Type="http://schemas.openxmlformats.org/officeDocument/2006/relationships/image" Target="../media/image57.e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62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emf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5.emf"/><Relationship Id="rId11" Type="http://schemas.openxmlformats.org/officeDocument/2006/relationships/slide" Target="slide1.xml"/><Relationship Id="rId5" Type="http://schemas.openxmlformats.org/officeDocument/2006/relationships/oleObject" Target="../embeddings/oleObject45.bin"/><Relationship Id="rId10" Type="http://schemas.openxmlformats.org/officeDocument/2006/relationships/image" Target="../media/image67.emf"/><Relationship Id="rId4" Type="http://schemas.openxmlformats.org/officeDocument/2006/relationships/image" Target="../media/image64.emf"/><Relationship Id="rId9" Type="http://schemas.openxmlformats.org/officeDocument/2006/relationships/oleObject" Target="../embeddings/oleObject47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emf"/><Relationship Id="rId13" Type="http://schemas.openxmlformats.org/officeDocument/2006/relationships/oleObject" Target="../embeddings/oleObject53.bin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7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1.emf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9.bin"/><Relationship Id="rId15" Type="http://schemas.openxmlformats.org/officeDocument/2006/relationships/slide" Target="slide1.xml"/><Relationship Id="rId10" Type="http://schemas.openxmlformats.org/officeDocument/2006/relationships/image" Target="../media/image73.emf"/><Relationship Id="rId4" Type="http://schemas.openxmlformats.org/officeDocument/2006/relationships/image" Target="../media/image70.emf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75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javascript:%20new_definition(link2)" TargetMode="External"/><Relationship Id="rId2" Type="http://schemas.openxmlformats.org/officeDocument/2006/relationships/hyperlink" Target="javascript:%20new_definition(link)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gif"/><Relationship Id="rId5" Type="http://schemas.openxmlformats.org/officeDocument/2006/relationships/slide" Target="slide1.xml"/><Relationship Id="rId4" Type="http://schemas.openxmlformats.org/officeDocument/2006/relationships/image" Target="../media/image77.gi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oleObject" Target="../embeddings/oleObject58.bin"/><Relationship Id="rId3" Type="http://schemas.openxmlformats.org/officeDocument/2006/relationships/slide" Target="slide1.xml"/><Relationship Id="rId7" Type="http://schemas.openxmlformats.org/officeDocument/2006/relationships/image" Target="../media/image82.wmf"/><Relationship Id="rId12" Type="http://schemas.openxmlformats.org/officeDocument/2006/relationships/image" Target="../media/image8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5.bin"/><Relationship Id="rId11" Type="http://schemas.openxmlformats.org/officeDocument/2006/relationships/oleObject" Target="../embeddings/oleObject57.bin"/><Relationship Id="rId5" Type="http://schemas.openxmlformats.org/officeDocument/2006/relationships/image" Target="../media/image81.wmf"/><Relationship Id="rId10" Type="http://schemas.openxmlformats.org/officeDocument/2006/relationships/image" Target="../media/image83.wmf"/><Relationship Id="rId4" Type="http://schemas.openxmlformats.org/officeDocument/2006/relationships/oleObject" Target="../embeddings/oleObject54.bin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85.w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emf"/><Relationship Id="rId13" Type="http://schemas.openxmlformats.org/officeDocument/2006/relationships/image" Target="../media/image91.wmf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1.bin"/><Relationship Id="rId12" Type="http://schemas.openxmlformats.org/officeDocument/2006/relationships/oleObject" Target="../embeddings/oleObject63.bin"/><Relationship Id="rId17" Type="http://schemas.openxmlformats.org/officeDocument/2006/relationships/image" Target="../media/image93.e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65.bin"/><Relationship Id="rId1" Type="http://schemas.openxmlformats.org/officeDocument/2006/relationships/vmlDrawing" Target="../drawings/vmlDrawing16.vml"/><Relationship Id="rId6" Type="http://schemas.openxmlformats.org/officeDocument/2006/relationships/image" Target="../media/image88.emf"/><Relationship Id="rId11" Type="http://schemas.openxmlformats.org/officeDocument/2006/relationships/slide" Target="slide1.xml"/><Relationship Id="rId5" Type="http://schemas.openxmlformats.org/officeDocument/2006/relationships/oleObject" Target="../embeddings/oleObject60.bin"/><Relationship Id="rId15" Type="http://schemas.openxmlformats.org/officeDocument/2006/relationships/image" Target="../media/image92.wmf"/><Relationship Id="rId10" Type="http://schemas.openxmlformats.org/officeDocument/2006/relationships/image" Target="../media/image90.emf"/><Relationship Id="rId4" Type="http://schemas.openxmlformats.org/officeDocument/2006/relationships/image" Target="../media/image87.emf"/><Relationship Id="rId9" Type="http://schemas.openxmlformats.org/officeDocument/2006/relationships/oleObject" Target="../embeddings/oleObject62.bin"/><Relationship Id="rId14" Type="http://schemas.openxmlformats.org/officeDocument/2006/relationships/oleObject" Target="../embeddings/oleObject64.bin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13" Type="http://schemas.openxmlformats.org/officeDocument/2006/relationships/image" Target="../media/image98.wmf"/><Relationship Id="rId3" Type="http://schemas.openxmlformats.org/officeDocument/2006/relationships/oleObject" Target="../embeddings/oleObject66.bin"/><Relationship Id="rId7" Type="http://schemas.openxmlformats.org/officeDocument/2006/relationships/image" Target="../media/image95.wmf"/><Relationship Id="rId12" Type="http://schemas.openxmlformats.org/officeDocument/2006/relationships/oleObject" Target="../embeddings/oleObject7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67.bin"/><Relationship Id="rId11" Type="http://schemas.openxmlformats.org/officeDocument/2006/relationships/image" Target="../media/image97.wmf"/><Relationship Id="rId5" Type="http://schemas.openxmlformats.org/officeDocument/2006/relationships/slide" Target="slide1.xml"/><Relationship Id="rId15" Type="http://schemas.openxmlformats.org/officeDocument/2006/relationships/image" Target="../media/image99.wmf"/><Relationship Id="rId10" Type="http://schemas.openxmlformats.org/officeDocument/2006/relationships/oleObject" Target="../embeddings/oleObject69.bin"/><Relationship Id="rId4" Type="http://schemas.openxmlformats.org/officeDocument/2006/relationships/image" Target="../media/image94.emf"/><Relationship Id="rId9" Type="http://schemas.openxmlformats.org/officeDocument/2006/relationships/image" Target="../media/image96.wmf"/><Relationship Id="rId14" Type="http://schemas.openxmlformats.org/officeDocument/2006/relationships/oleObject" Target="../embeddings/oleObject71.bin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13" Type="http://schemas.openxmlformats.org/officeDocument/2006/relationships/image" Target="../media/image104.wmf"/><Relationship Id="rId3" Type="http://schemas.openxmlformats.org/officeDocument/2006/relationships/oleObject" Target="../embeddings/oleObject72.bin"/><Relationship Id="rId7" Type="http://schemas.openxmlformats.org/officeDocument/2006/relationships/image" Target="../media/image101.wmf"/><Relationship Id="rId12" Type="http://schemas.openxmlformats.org/officeDocument/2006/relationships/oleObject" Target="../embeddings/oleObject7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73.bin"/><Relationship Id="rId11" Type="http://schemas.openxmlformats.org/officeDocument/2006/relationships/image" Target="../media/image103.wmf"/><Relationship Id="rId5" Type="http://schemas.openxmlformats.org/officeDocument/2006/relationships/slide" Target="slide1.xml"/><Relationship Id="rId15" Type="http://schemas.openxmlformats.org/officeDocument/2006/relationships/image" Target="../media/image105.wmf"/><Relationship Id="rId10" Type="http://schemas.openxmlformats.org/officeDocument/2006/relationships/oleObject" Target="../embeddings/oleObject75.bin"/><Relationship Id="rId4" Type="http://schemas.openxmlformats.org/officeDocument/2006/relationships/image" Target="../media/image100.emf"/><Relationship Id="rId9" Type="http://schemas.openxmlformats.org/officeDocument/2006/relationships/image" Target="../media/image102.wmf"/><Relationship Id="rId14" Type="http://schemas.openxmlformats.org/officeDocument/2006/relationships/oleObject" Target="../embeddings/oleObject77.bin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3" Type="http://schemas.openxmlformats.org/officeDocument/2006/relationships/oleObject" Target="../embeddings/oleObject78.bin"/><Relationship Id="rId7" Type="http://schemas.openxmlformats.org/officeDocument/2006/relationships/image" Target="../media/image10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79.bin"/><Relationship Id="rId11" Type="http://schemas.openxmlformats.org/officeDocument/2006/relationships/image" Target="../media/image109.wmf"/><Relationship Id="rId5" Type="http://schemas.openxmlformats.org/officeDocument/2006/relationships/slide" Target="slide1.xml"/><Relationship Id="rId10" Type="http://schemas.openxmlformats.org/officeDocument/2006/relationships/oleObject" Target="../embeddings/oleObject81.bin"/><Relationship Id="rId4" Type="http://schemas.openxmlformats.org/officeDocument/2006/relationships/image" Target="../media/image106.emf"/><Relationship Id="rId9" Type="http://schemas.openxmlformats.org/officeDocument/2006/relationships/image" Target="../media/image108.wmf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.bin"/><Relationship Id="rId13" Type="http://schemas.openxmlformats.org/officeDocument/2006/relationships/image" Target="../media/image114.emf"/><Relationship Id="rId18" Type="http://schemas.openxmlformats.org/officeDocument/2006/relationships/oleObject" Target="../embeddings/oleObject89.bin"/><Relationship Id="rId3" Type="http://schemas.openxmlformats.org/officeDocument/2006/relationships/oleObject" Target="../embeddings/oleObject82.bin"/><Relationship Id="rId21" Type="http://schemas.openxmlformats.org/officeDocument/2006/relationships/image" Target="../media/image118.wmf"/><Relationship Id="rId7" Type="http://schemas.openxmlformats.org/officeDocument/2006/relationships/image" Target="../media/image111.wmf"/><Relationship Id="rId12" Type="http://schemas.openxmlformats.org/officeDocument/2006/relationships/oleObject" Target="../embeddings/oleObject86.bin"/><Relationship Id="rId17" Type="http://schemas.openxmlformats.org/officeDocument/2006/relationships/image" Target="../media/image116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88.bin"/><Relationship Id="rId20" Type="http://schemas.openxmlformats.org/officeDocument/2006/relationships/oleObject" Target="../embeddings/oleObject90.bin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3.bin"/><Relationship Id="rId11" Type="http://schemas.openxmlformats.org/officeDocument/2006/relationships/image" Target="../media/image113.wmf"/><Relationship Id="rId5" Type="http://schemas.openxmlformats.org/officeDocument/2006/relationships/slide" Target="slide1.xml"/><Relationship Id="rId15" Type="http://schemas.openxmlformats.org/officeDocument/2006/relationships/image" Target="../media/image115.wmf"/><Relationship Id="rId23" Type="http://schemas.openxmlformats.org/officeDocument/2006/relationships/image" Target="../media/image119.wmf"/><Relationship Id="rId10" Type="http://schemas.openxmlformats.org/officeDocument/2006/relationships/oleObject" Target="../embeddings/oleObject85.bin"/><Relationship Id="rId19" Type="http://schemas.openxmlformats.org/officeDocument/2006/relationships/image" Target="../media/image117.wmf"/><Relationship Id="rId4" Type="http://schemas.openxmlformats.org/officeDocument/2006/relationships/image" Target="../media/image110.emf"/><Relationship Id="rId9" Type="http://schemas.openxmlformats.org/officeDocument/2006/relationships/image" Target="../media/image112.wmf"/><Relationship Id="rId14" Type="http://schemas.openxmlformats.org/officeDocument/2006/relationships/oleObject" Target="../embeddings/oleObject87.bin"/><Relationship Id="rId22" Type="http://schemas.openxmlformats.org/officeDocument/2006/relationships/oleObject" Target="../embeddings/oleObject91.bin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4.bin"/><Relationship Id="rId13" Type="http://schemas.openxmlformats.org/officeDocument/2006/relationships/image" Target="../media/image124.emf"/><Relationship Id="rId18" Type="http://schemas.openxmlformats.org/officeDocument/2006/relationships/oleObject" Target="../embeddings/oleObject99.bin"/><Relationship Id="rId3" Type="http://schemas.openxmlformats.org/officeDocument/2006/relationships/oleObject" Target="../embeddings/oleObject92.bin"/><Relationship Id="rId21" Type="http://schemas.openxmlformats.org/officeDocument/2006/relationships/image" Target="../media/image128.wmf"/><Relationship Id="rId7" Type="http://schemas.openxmlformats.org/officeDocument/2006/relationships/image" Target="../media/image121.wmf"/><Relationship Id="rId12" Type="http://schemas.openxmlformats.org/officeDocument/2006/relationships/oleObject" Target="../embeddings/oleObject96.bin"/><Relationship Id="rId17" Type="http://schemas.openxmlformats.org/officeDocument/2006/relationships/image" Target="../media/image126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98.bin"/><Relationship Id="rId20" Type="http://schemas.openxmlformats.org/officeDocument/2006/relationships/oleObject" Target="../embeddings/oleObject100.bin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93.bin"/><Relationship Id="rId11" Type="http://schemas.openxmlformats.org/officeDocument/2006/relationships/image" Target="../media/image123.wmf"/><Relationship Id="rId5" Type="http://schemas.openxmlformats.org/officeDocument/2006/relationships/slide" Target="slide1.xml"/><Relationship Id="rId15" Type="http://schemas.openxmlformats.org/officeDocument/2006/relationships/image" Target="../media/image125.wmf"/><Relationship Id="rId23" Type="http://schemas.openxmlformats.org/officeDocument/2006/relationships/image" Target="../media/image129.wmf"/><Relationship Id="rId10" Type="http://schemas.openxmlformats.org/officeDocument/2006/relationships/oleObject" Target="../embeddings/oleObject95.bin"/><Relationship Id="rId19" Type="http://schemas.openxmlformats.org/officeDocument/2006/relationships/image" Target="../media/image127.wmf"/><Relationship Id="rId4" Type="http://schemas.openxmlformats.org/officeDocument/2006/relationships/image" Target="../media/image120.emf"/><Relationship Id="rId9" Type="http://schemas.openxmlformats.org/officeDocument/2006/relationships/image" Target="../media/image122.wmf"/><Relationship Id="rId14" Type="http://schemas.openxmlformats.org/officeDocument/2006/relationships/oleObject" Target="../embeddings/oleObject97.bin"/><Relationship Id="rId22" Type="http://schemas.openxmlformats.org/officeDocument/2006/relationships/oleObject" Target="../embeddings/oleObject101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emf"/><Relationship Id="rId13" Type="http://schemas.openxmlformats.org/officeDocument/2006/relationships/oleObject" Target="../embeddings/oleObject106.bin"/><Relationship Id="rId18" Type="http://schemas.openxmlformats.org/officeDocument/2006/relationships/image" Target="../media/image137.wmf"/><Relationship Id="rId3" Type="http://schemas.openxmlformats.org/officeDocument/2006/relationships/image" Target="../media/image130.jpeg"/><Relationship Id="rId21" Type="http://schemas.openxmlformats.org/officeDocument/2006/relationships/oleObject" Target="../embeddings/oleObject110.bin"/><Relationship Id="rId7" Type="http://schemas.openxmlformats.org/officeDocument/2006/relationships/oleObject" Target="../embeddings/oleObject103.bin"/><Relationship Id="rId12" Type="http://schemas.openxmlformats.org/officeDocument/2006/relationships/image" Target="../media/image134.wmf"/><Relationship Id="rId17" Type="http://schemas.openxmlformats.org/officeDocument/2006/relationships/oleObject" Target="../embeddings/oleObject10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6.wmf"/><Relationship Id="rId20" Type="http://schemas.openxmlformats.org/officeDocument/2006/relationships/image" Target="../media/image138.wmf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31.emf"/><Relationship Id="rId11" Type="http://schemas.openxmlformats.org/officeDocument/2006/relationships/oleObject" Target="../embeddings/oleObject105.bin"/><Relationship Id="rId5" Type="http://schemas.openxmlformats.org/officeDocument/2006/relationships/oleObject" Target="../embeddings/oleObject102.bin"/><Relationship Id="rId15" Type="http://schemas.openxmlformats.org/officeDocument/2006/relationships/oleObject" Target="../embeddings/oleObject107.bin"/><Relationship Id="rId10" Type="http://schemas.openxmlformats.org/officeDocument/2006/relationships/image" Target="../media/image133.emf"/><Relationship Id="rId19" Type="http://schemas.openxmlformats.org/officeDocument/2006/relationships/oleObject" Target="../embeddings/oleObject109.bin"/><Relationship Id="rId4" Type="http://schemas.openxmlformats.org/officeDocument/2006/relationships/slide" Target="slide1.xml"/><Relationship Id="rId9" Type="http://schemas.openxmlformats.org/officeDocument/2006/relationships/oleObject" Target="../embeddings/oleObject104.bin"/><Relationship Id="rId14" Type="http://schemas.openxmlformats.org/officeDocument/2006/relationships/image" Target="../media/image135.wmf"/><Relationship Id="rId22" Type="http://schemas.openxmlformats.org/officeDocument/2006/relationships/image" Target="../media/image139.w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40.emf"/><Relationship Id="rId5" Type="http://schemas.openxmlformats.org/officeDocument/2006/relationships/oleObject" Target="../embeddings/oleObject111.bin"/><Relationship Id="rId4" Type="http://schemas.openxmlformats.org/officeDocument/2006/relationships/slide" Target="slide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1.xml"/><Relationship Id="rId5" Type="http://schemas.openxmlformats.org/officeDocument/2006/relationships/image" Target="../media/image142.emf"/><Relationship Id="rId4" Type="http://schemas.openxmlformats.org/officeDocument/2006/relationships/oleObject" Target="../embeddings/oleObject112.bin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145.wmf"/><Relationship Id="rId4" Type="http://schemas.openxmlformats.org/officeDocument/2006/relationships/oleObject" Target="../embeddings/oleObject113.bin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3" Type="http://schemas.openxmlformats.org/officeDocument/2006/relationships/slide" Target="slide1.xml"/><Relationship Id="rId7" Type="http://schemas.openxmlformats.org/officeDocument/2006/relationships/image" Target="../media/image14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15.bin"/><Relationship Id="rId5" Type="http://schemas.openxmlformats.org/officeDocument/2006/relationships/image" Target="../media/image146.wmf"/><Relationship Id="rId4" Type="http://schemas.openxmlformats.org/officeDocument/2006/relationships/oleObject" Target="../embeddings/oleObject114.bin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rds.yahoo.com/_ylt=A9G_bF_5nwdMfnAAyryJzbkF;_ylu=X3oDMTBpZTByOGFiBHBvcwMyBHNlYwNzcgR2dGlkAw--/SIG=1gntuu6m8/EXP=1275654521/**http:/images.search.yahoo.com/images/view?back=http://images.search.yahoo.com/search/images?p=foot&amp;ei=utf-8&amp;fr=sfp&amp;w=550&amp;h=924&amp;imgurl=www.lawandmore.co.uk/static/images/charlotte/foot.jpg&amp;rurl=http://www.lawandmore.co.uk/lifestyle/health-and-beauty/putting_your_best_foot_forward&amp;size=133k&amp;name=foot+jpg&amp;p=foot&amp;oid=1836d0f531e28670&amp;fr2=&amp;no=2&amp;tt=11517159&amp;sigr=12mhondlm&amp;sigi=11lp89ama&amp;sigb=1234p0jdj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haroni" pitchFamily="2" charset="-79"/>
                <a:cs typeface="Aharoni" pitchFamily="2" charset="-79"/>
              </a:rPr>
              <a:t>Table of Contents</a:t>
            </a:r>
            <a:endParaRPr lang="en-US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9" name="Diagram 8"/>
          <p:cNvGraphicFramePr/>
          <p:nvPr/>
        </p:nvGraphicFramePr>
        <p:xfrm>
          <a:off x="-76200" y="1143000"/>
          <a:ext cx="76200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52400" y="914400"/>
            <a:ext cx="7315200" cy="762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3352800" y="1752600"/>
            <a:ext cx="2362200" cy="45720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861" y="914400"/>
            <a:ext cx="8272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To understand Geometry, there are certain words you need to understand, even though we won’t define them.  </a:t>
            </a:r>
            <a:endParaRPr lang="en-US" sz="2200" dirty="0"/>
          </a:p>
        </p:txBody>
      </p:sp>
      <p:grpSp>
        <p:nvGrpSpPr>
          <p:cNvPr id="2" name="Group 11"/>
          <p:cNvGrpSpPr/>
          <p:nvPr/>
        </p:nvGrpSpPr>
        <p:grpSpPr>
          <a:xfrm>
            <a:off x="381000" y="2514600"/>
            <a:ext cx="8534400" cy="6566747"/>
            <a:chOff x="381000" y="2514600"/>
            <a:chExt cx="8534400" cy="6566747"/>
          </a:xfrm>
        </p:grpSpPr>
        <p:pic>
          <p:nvPicPr>
            <p:cNvPr id="7170" name="Picture 2" descr="C:\Documents and Settings\TBolan\Desktop\3302631964_a36e71975d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000" y="2514600"/>
              <a:ext cx="8534400" cy="6566747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609600" y="3074075"/>
              <a:ext cx="373380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Бацач, из центра квадрата, баца лопту у угао квадрата где се налази противнички Ударач. Лопта треба да прође кроз имагинарни правоугаоник који се налази на висини од колена до висине лактова ударача и на одстојању од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800600" y="2971800"/>
              <a:ext cx="3733800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лакат до рука+батина од играча, тј. У пољу где ударач реално може да „закачи лопту“. Ако ударач промаши ту је хватач који хвата лопту. Иза хватача је главни судија који процењује да ли је лопта била регуларна.</a:t>
              </a:r>
              <a:endParaRPr lang="en-US" sz="2400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990600" y="1752600"/>
            <a:ext cx="7086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We call these words </a:t>
            </a:r>
            <a:r>
              <a:rPr lang="en-US" sz="2200" b="1" dirty="0" smtClean="0"/>
              <a:t>UNDEFINED TERMS</a:t>
            </a:r>
            <a:endParaRPr lang="en-US" sz="22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447801" y="2438400"/>
            <a:ext cx="6095999" cy="4308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Some of the undefined terms in Geometry include: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447801" y="3200400"/>
            <a:ext cx="990600" cy="430887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POINT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124200" y="4038600"/>
            <a:ext cx="762000" cy="430887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LINE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24400" y="5257800"/>
            <a:ext cx="990600" cy="430887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PLANE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8" grpId="0" animBg="1"/>
      <p:bldP spid="25" grpId="0"/>
      <p:bldP spid="2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557338" y="2133600"/>
            <a:ext cx="652462" cy="381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1633538" y="1422400"/>
            <a:ext cx="652462" cy="381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295400" y="1397913"/>
            <a:ext cx="584525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dirty="0"/>
              <a:t>A  </a:t>
            </a:r>
            <a:r>
              <a:rPr lang="en-US" altLang="en-US" sz="2200" b="1" dirty="0"/>
              <a:t>point</a:t>
            </a:r>
            <a:r>
              <a:rPr lang="en-US" altLang="en-US" sz="2200" dirty="0"/>
              <a:t>  </a:t>
            </a:r>
            <a:r>
              <a:rPr lang="en-US" altLang="en-US" sz="2200" dirty="0" smtClean="0"/>
              <a:t>indicates a position or location in space. </a:t>
            </a:r>
            <a:endParaRPr lang="en-US" altLang="en-US" sz="2200" dirty="0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1295400" y="2109787"/>
            <a:ext cx="327262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dirty="0" smtClean="0"/>
              <a:t>A </a:t>
            </a:r>
            <a:r>
              <a:rPr lang="en-US" altLang="en-US" sz="2200" b="1" dirty="0" smtClean="0"/>
              <a:t>point </a:t>
            </a:r>
            <a:r>
              <a:rPr lang="en-US" altLang="en-US" sz="2200" dirty="0" smtClean="0"/>
              <a:t>has no dimensions.</a:t>
            </a:r>
            <a:endParaRPr lang="en-US" altLang="en-US" sz="2200" dirty="0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178674" y="5599111"/>
            <a:ext cx="307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800"/>
              <a:t>•</a:t>
            </a:r>
            <a:endParaRPr lang="en-US" altLang="en-US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010400" y="5391150"/>
            <a:ext cx="38893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b="1" i="1">
                <a:latin typeface="Helvetica" charset="0"/>
              </a:rPr>
              <a:t>A</a:t>
            </a:r>
          </a:p>
        </p:txBody>
      </p:sp>
      <p:sp>
        <p:nvSpPr>
          <p:cNvPr id="3087" name="AutoShape 15"/>
          <p:cNvSpPr>
            <a:spLocks noChangeArrowheads="1"/>
          </p:cNvSpPr>
          <p:nvPr/>
        </p:nvSpPr>
        <p:spPr bwMode="auto">
          <a:xfrm>
            <a:off x="7788274" y="4267200"/>
            <a:ext cx="1168400" cy="504825"/>
          </a:xfrm>
          <a:prstGeom prst="wedgeRectCallout">
            <a:avLst>
              <a:gd name="adj1" fmla="val -58375"/>
              <a:gd name="adj2" fmla="val 179768"/>
            </a:avLst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>
            <a:outerShdw dist="40161" dir="42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en-US" altLang="en-US" sz="2200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7783933" y="4300201"/>
            <a:ext cx="89133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altLang="en-US" sz="2200" dirty="0" smtClean="0"/>
              <a:t>“Point</a:t>
            </a:r>
            <a:endParaRPr lang="en-US" altLang="en-US" sz="2200" dirty="0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8570912" y="4287838"/>
            <a:ext cx="54373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b="1" i="1" dirty="0" smtClean="0"/>
              <a:t>A”</a:t>
            </a:r>
            <a:r>
              <a:rPr lang="en-US" altLang="en-US" sz="2200" dirty="0" smtClean="0"/>
              <a:t> </a:t>
            </a:r>
            <a:endParaRPr lang="en-US" altLang="en-US" sz="2200" dirty="0"/>
          </a:p>
        </p:txBody>
      </p:sp>
      <p:sp>
        <p:nvSpPr>
          <p:cNvPr id="16" name="Flowchart: Document 1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447800" y="3962400"/>
            <a:ext cx="447699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dirty="0" smtClean="0"/>
              <a:t>We name a point with a capital letter.</a:t>
            </a:r>
            <a:endParaRPr lang="en-US" altLang="en-US" sz="2200" dirty="0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810000" y="2590800"/>
            <a:ext cx="3355277" cy="1107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dirty="0" smtClean="0"/>
              <a:t>The height of a point is zero</a:t>
            </a:r>
          </a:p>
          <a:p>
            <a:r>
              <a:rPr lang="en-US" altLang="en-US" sz="2200" dirty="0" smtClean="0"/>
              <a:t>The width of a point is zero</a:t>
            </a:r>
          </a:p>
          <a:p>
            <a:r>
              <a:rPr lang="en-US" altLang="en-US" sz="2200" dirty="0" smtClean="0"/>
              <a:t>The depth of a point is zero</a:t>
            </a:r>
            <a:endParaRPr lang="en-US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081" grpId="0" animBg="1"/>
      <p:bldP spid="3079" grpId="0" autoUpdateAnimBg="0"/>
      <p:bldP spid="3080" grpId="0" autoUpdateAnimBg="0"/>
      <p:bldP spid="3083" grpId="0"/>
      <p:bldP spid="3082" grpId="0"/>
      <p:bldP spid="3087" grpId="0" animBg="1"/>
      <p:bldP spid="3086" grpId="0"/>
      <p:bldP spid="3088" grpId="0"/>
      <p:bldP spid="13" grpId="0"/>
      <p:bldP spid="15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28600" y="990600"/>
            <a:ext cx="480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400" dirty="0" smtClean="0"/>
              <a:t>Our second undefined term is “LINE”</a:t>
            </a:r>
            <a:endParaRPr lang="en-US" sz="2400" dirty="0"/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1447800" y="2743200"/>
            <a:ext cx="6324600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1447800" y="3810000"/>
            <a:ext cx="6324600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1447800" y="5867400"/>
            <a:ext cx="6324600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1371600" y="4800600"/>
            <a:ext cx="6324600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 type="arrow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lowchart: Document 1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5410200" y="1066800"/>
            <a:ext cx="3505200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400" dirty="0" smtClean="0"/>
              <a:t>Only one of these is actually a line in geometry, which one?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nimBg="1"/>
      <p:bldP spid="12293" grpId="0" animBg="1"/>
      <p:bldP spid="12294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1447800" y="2743200"/>
            <a:ext cx="6324600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1447800" y="3810000"/>
            <a:ext cx="6324600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1447800" y="5867400"/>
            <a:ext cx="6324600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1447800" y="4800600"/>
            <a:ext cx="63246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arrow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657600" y="2209800"/>
            <a:ext cx="15215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segment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810000" y="3276600"/>
            <a:ext cx="6799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ray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810000" y="4267200"/>
            <a:ext cx="7505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line</a:t>
            </a:r>
            <a:endParaRPr lang="en-US" sz="2400" b="1" dirty="0">
              <a:solidFill>
                <a:schemeClr val="folHlin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810000" y="5334000"/>
            <a:ext cx="6799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ray</a:t>
            </a:r>
          </a:p>
        </p:txBody>
      </p:sp>
      <p:sp>
        <p:nvSpPr>
          <p:cNvPr id="15" name="Flowchart: Document 1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utoUpdateAnimBg="0"/>
      <p:bldP spid="13320" grpId="0" autoUpdateAnimBg="0"/>
      <p:bldP spid="13321" grpId="0" autoUpdateAnimBg="0"/>
      <p:bldP spid="1332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533400" y="3124200"/>
            <a:ext cx="7924800" cy="76200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Document 2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1371600" y="1447800"/>
            <a:ext cx="739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A </a:t>
            </a:r>
            <a:r>
              <a:rPr lang="en-US" sz="3200" b="1" i="1" u="sng"/>
              <a:t>line</a:t>
            </a:r>
            <a:r>
              <a:rPr lang="en-US" sz="3200"/>
              <a:t> is an infinite set of adjacent points.</a:t>
            </a:r>
            <a:endParaRPr lang="en-US" sz="3200" u="sng"/>
          </a:p>
        </p:txBody>
      </p:sp>
      <p:sp>
        <p:nvSpPr>
          <p:cNvPr id="21" name="Rectangle 10"/>
          <p:cNvSpPr txBox="1">
            <a:spLocks noChangeArrowheads="1"/>
          </p:cNvSpPr>
          <p:nvPr/>
        </p:nvSpPr>
        <p:spPr bwMode="auto">
          <a:xfrm>
            <a:off x="381000" y="1143000"/>
            <a:ext cx="12954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9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Line:</a:t>
            </a:r>
            <a:endParaRPr kumimoji="0" lang="en-US" sz="2900" b="0" i="0" u="sng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22" name="Group 41"/>
          <p:cNvGrpSpPr>
            <a:grpSpLocks/>
          </p:cNvGrpSpPr>
          <p:nvPr/>
        </p:nvGrpSpPr>
        <p:grpSpPr bwMode="auto">
          <a:xfrm>
            <a:off x="914400" y="2057400"/>
            <a:ext cx="7239000" cy="1028700"/>
            <a:chOff x="576" y="528"/>
            <a:chExt cx="4560" cy="648"/>
          </a:xfrm>
        </p:grpSpPr>
        <p:sp>
          <p:nvSpPr>
            <p:cNvPr id="23" name="Text Box 3"/>
            <p:cNvSpPr txBox="1">
              <a:spLocks noChangeArrowheads="1"/>
            </p:cNvSpPr>
            <p:nvPr/>
          </p:nvSpPr>
          <p:spPr bwMode="auto">
            <a:xfrm>
              <a:off x="576" y="528"/>
              <a:ext cx="192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 u="sng"/>
                <a:t>Ex</a:t>
              </a:r>
              <a:r>
                <a:rPr lang="en-US" sz="3200" b="1"/>
                <a:t>: Curved line</a:t>
              </a:r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2640" y="576"/>
              <a:ext cx="2496" cy="6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92" y="440"/>
                </a:cxn>
                <a:cxn ang="0">
                  <a:pos x="864" y="56"/>
                </a:cxn>
                <a:cxn ang="0">
                  <a:pos x="1440" y="104"/>
                </a:cxn>
                <a:cxn ang="0">
                  <a:pos x="1824" y="584"/>
                </a:cxn>
                <a:cxn ang="0">
                  <a:pos x="2496" y="200"/>
                </a:cxn>
              </a:cxnLst>
              <a:rect l="0" t="0" r="r" b="b"/>
              <a:pathLst>
                <a:path w="2496" h="600">
                  <a:moveTo>
                    <a:pt x="0" y="8"/>
                  </a:moveTo>
                  <a:cubicBezTo>
                    <a:pt x="24" y="220"/>
                    <a:pt x="48" y="432"/>
                    <a:pt x="192" y="440"/>
                  </a:cubicBezTo>
                  <a:cubicBezTo>
                    <a:pt x="336" y="448"/>
                    <a:pt x="656" y="112"/>
                    <a:pt x="864" y="56"/>
                  </a:cubicBezTo>
                  <a:cubicBezTo>
                    <a:pt x="1072" y="0"/>
                    <a:pt x="1280" y="16"/>
                    <a:pt x="1440" y="104"/>
                  </a:cubicBezTo>
                  <a:cubicBezTo>
                    <a:pt x="1600" y="192"/>
                    <a:pt x="1648" y="568"/>
                    <a:pt x="1824" y="584"/>
                  </a:cubicBezTo>
                  <a:cubicBezTo>
                    <a:pt x="2000" y="600"/>
                    <a:pt x="2248" y="400"/>
                    <a:pt x="2496" y="200"/>
                  </a:cubicBezTo>
                </a:path>
              </a:pathLst>
            </a:custGeom>
            <a:noFill/>
            <a:ln w="38100" cap="flat">
              <a:solidFill>
                <a:schemeClr val="tx1"/>
              </a:solidFill>
              <a:prstDash val="sysDot"/>
              <a:round/>
              <a:headEnd type="stealth" w="med" len="med"/>
              <a:tailEnd type="stealth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" name="Group 42"/>
          <p:cNvGrpSpPr>
            <a:grpSpLocks/>
          </p:cNvGrpSpPr>
          <p:nvPr/>
        </p:nvGrpSpPr>
        <p:grpSpPr bwMode="auto">
          <a:xfrm>
            <a:off x="914400" y="3154363"/>
            <a:ext cx="6553200" cy="579437"/>
            <a:chOff x="576" y="1219"/>
            <a:chExt cx="4128" cy="365"/>
          </a:xfrm>
        </p:grpSpPr>
        <p:sp>
          <p:nvSpPr>
            <p:cNvPr id="28" name="Text Box 17"/>
            <p:cNvSpPr txBox="1">
              <a:spLocks noChangeArrowheads="1"/>
            </p:cNvSpPr>
            <p:nvPr/>
          </p:nvSpPr>
          <p:spPr bwMode="auto">
            <a:xfrm>
              <a:off x="576" y="1219"/>
              <a:ext cx="216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 u="sng"/>
                <a:t>Ex</a:t>
              </a:r>
              <a:r>
                <a:rPr lang="en-US" sz="3200" b="1"/>
                <a:t>: Straight line</a:t>
              </a:r>
            </a:p>
          </p:txBody>
        </p:sp>
        <p:sp>
          <p:nvSpPr>
            <p:cNvPr id="29" name="Line 19"/>
            <p:cNvSpPr>
              <a:spLocks noChangeShapeType="1"/>
            </p:cNvSpPr>
            <p:nvPr/>
          </p:nvSpPr>
          <p:spPr bwMode="auto">
            <a:xfrm>
              <a:off x="2736" y="1440"/>
              <a:ext cx="19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 type="stealth" w="med" len="med"/>
              <a:tailEnd type="stealth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62000" y="4191000"/>
            <a:ext cx="7695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66"/>
                </a:solidFill>
              </a:rPr>
              <a:t>When we say “line” in this class, we mean a “straight” line.</a:t>
            </a:r>
            <a:endParaRPr lang="en-US" sz="2400" b="1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0" grpId="0" autoUpdateAnimBg="0"/>
      <p:bldP spid="21" grpId="0" animBg="1" autoUpdateAnimBg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2286000" y="1143000"/>
            <a:ext cx="609600" cy="45720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981200" y="1143000"/>
            <a:ext cx="4930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>
                <a:latin typeface="Times New Roman" pitchFamily="18" charset="0"/>
              </a:rPr>
              <a:t>A line goes on forever in 2 directions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1371600" y="2209800"/>
            <a:ext cx="7467600" cy="0"/>
          </a:xfrm>
          <a:prstGeom prst="line">
            <a:avLst/>
          </a:prstGeom>
          <a:noFill/>
          <a:ln w="76200">
            <a:solidFill>
              <a:srgbClr val="FFFF66"/>
            </a:solidFill>
            <a:round/>
            <a:headEnd type="arrow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295400" y="2743200"/>
            <a:ext cx="438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dirty="0">
                <a:latin typeface="Times New Roman" pitchFamily="18" charset="0"/>
              </a:rPr>
              <a:t>Pick </a:t>
            </a:r>
            <a:r>
              <a:rPr lang="en-US" sz="2400" u="sng" dirty="0">
                <a:latin typeface="Times New Roman" pitchFamily="18" charset="0"/>
              </a:rPr>
              <a:t>any</a:t>
            </a:r>
            <a:r>
              <a:rPr lang="en-US" sz="2400" dirty="0">
                <a:latin typeface="Times New Roman" pitchFamily="18" charset="0"/>
              </a:rPr>
              <a:t> two points to name a line</a:t>
            </a:r>
          </a:p>
        </p:txBody>
      </p:sp>
      <p:sp>
        <p:nvSpPr>
          <p:cNvPr id="15366" name="Oval 6"/>
          <p:cNvSpPr>
            <a:spLocks noChangeArrowheads="1"/>
          </p:cNvSpPr>
          <p:nvPr/>
        </p:nvSpPr>
        <p:spPr bwMode="auto">
          <a:xfrm>
            <a:off x="1828800" y="2133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Oval 7"/>
          <p:cNvSpPr>
            <a:spLocks noChangeArrowheads="1"/>
          </p:cNvSpPr>
          <p:nvPr/>
        </p:nvSpPr>
        <p:spPr bwMode="auto">
          <a:xfrm>
            <a:off x="7010400" y="2133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752600" y="2286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A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6858000" y="22860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B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1889125" y="3241675"/>
            <a:ext cx="175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LINE AB     </a:t>
            </a:r>
          </a:p>
        </p:txBody>
      </p:sp>
      <p:graphicFrame>
        <p:nvGraphicFramePr>
          <p:cNvPr id="15371" name="Object 11"/>
          <p:cNvGraphicFramePr>
            <a:graphicFrameLocks noChangeAspect="1"/>
          </p:cNvGraphicFramePr>
          <p:nvPr/>
        </p:nvGraphicFramePr>
        <p:xfrm>
          <a:off x="5943600" y="2971800"/>
          <a:ext cx="1785938" cy="144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3" imgW="266400" imgH="215640" progId="Equation.3">
                  <p:embed/>
                </p:oleObj>
              </mc:Choice>
              <mc:Fallback>
                <p:oleObj name="Equation" r:id="rId3" imgW="26640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2971800"/>
                        <a:ext cx="1785938" cy="1444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2" name="Oval 12"/>
          <p:cNvSpPr>
            <a:spLocks noChangeArrowheads="1"/>
          </p:cNvSpPr>
          <p:nvPr/>
        </p:nvSpPr>
        <p:spPr bwMode="auto">
          <a:xfrm>
            <a:off x="3505200" y="2133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73" name="Oval 13"/>
          <p:cNvSpPr>
            <a:spLocks noChangeArrowheads="1"/>
          </p:cNvSpPr>
          <p:nvPr/>
        </p:nvSpPr>
        <p:spPr bwMode="auto">
          <a:xfrm>
            <a:off x="6096000" y="2133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3352800" y="2286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X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5867400" y="22860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Z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15376" name="Object 16"/>
          <p:cNvGraphicFramePr>
            <a:graphicFrameLocks noChangeAspect="1"/>
          </p:cNvGraphicFramePr>
          <p:nvPr/>
        </p:nvGraphicFramePr>
        <p:xfrm>
          <a:off x="3373438" y="4648200"/>
          <a:ext cx="871537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5" imgW="253800" imgH="215640" progId="Equation.3">
                  <p:embed/>
                </p:oleObj>
              </mc:Choice>
              <mc:Fallback>
                <p:oleObj name="Equation" r:id="rId5" imgW="25380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3438" y="4648200"/>
                        <a:ext cx="871537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7" name="Object 17"/>
          <p:cNvGraphicFramePr>
            <a:graphicFrameLocks noChangeAspect="1"/>
          </p:cNvGraphicFramePr>
          <p:nvPr/>
        </p:nvGraphicFramePr>
        <p:xfrm>
          <a:off x="4430713" y="4648200"/>
          <a:ext cx="104616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Equation" r:id="rId7" imgW="304560" imgH="215640" progId="Equation.3">
                  <p:embed/>
                </p:oleObj>
              </mc:Choice>
              <mc:Fallback>
                <p:oleObj name="Equation" r:id="rId7" imgW="304560" imgH="215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0713" y="4648200"/>
                        <a:ext cx="1046162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8" name="Object 18"/>
          <p:cNvGraphicFramePr>
            <a:graphicFrameLocks noChangeAspect="1"/>
          </p:cNvGraphicFramePr>
          <p:nvPr/>
        </p:nvGraphicFramePr>
        <p:xfrm>
          <a:off x="5538788" y="4648200"/>
          <a:ext cx="96361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Equation" r:id="rId9" imgW="279360" imgH="215640" progId="Equation.3">
                  <p:embed/>
                </p:oleObj>
              </mc:Choice>
              <mc:Fallback>
                <p:oleObj name="Equation" r:id="rId9" imgW="27936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8788" y="4648200"/>
                        <a:ext cx="963612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9" name="Object 19"/>
          <p:cNvGraphicFramePr>
            <a:graphicFrameLocks noChangeAspect="1"/>
          </p:cNvGraphicFramePr>
          <p:nvPr/>
        </p:nvGraphicFramePr>
        <p:xfrm>
          <a:off x="6781800" y="4648200"/>
          <a:ext cx="91440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Equation" r:id="rId11" imgW="266400" imgH="215640" progId="Equation.3">
                  <p:embed/>
                </p:oleObj>
              </mc:Choice>
              <mc:Fallback>
                <p:oleObj name="Equation" r:id="rId11" imgW="266400" imgH="215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4648200"/>
                        <a:ext cx="914400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0" name="Object 20"/>
          <p:cNvGraphicFramePr>
            <a:graphicFrameLocks noChangeAspect="1"/>
          </p:cNvGraphicFramePr>
          <p:nvPr/>
        </p:nvGraphicFramePr>
        <p:xfrm>
          <a:off x="8023225" y="4648200"/>
          <a:ext cx="86995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Equation" r:id="rId13" imgW="253800" imgH="215640" progId="Equation.3">
                  <p:embed/>
                </p:oleObj>
              </mc:Choice>
              <mc:Fallback>
                <p:oleObj name="Equation" r:id="rId13" imgW="253800" imgH="215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3225" y="4648200"/>
                        <a:ext cx="869950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1" name="Object 21"/>
          <p:cNvGraphicFramePr>
            <a:graphicFrameLocks noChangeAspect="1"/>
          </p:cNvGraphicFramePr>
          <p:nvPr/>
        </p:nvGraphicFramePr>
        <p:xfrm>
          <a:off x="3255963" y="5486400"/>
          <a:ext cx="91281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Equation" r:id="rId15" imgW="266400" imgH="215640" progId="Equation.3">
                  <p:embed/>
                </p:oleObj>
              </mc:Choice>
              <mc:Fallback>
                <p:oleObj name="Equation" r:id="rId15" imgW="266400" imgH="2156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5963" y="5486400"/>
                        <a:ext cx="912812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2" name="Object 22"/>
          <p:cNvGraphicFramePr>
            <a:graphicFrameLocks noChangeAspect="1"/>
          </p:cNvGraphicFramePr>
          <p:nvPr/>
        </p:nvGraphicFramePr>
        <p:xfrm>
          <a:off x="4473575" y="5486400"/>
          <a:ext cx="91440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17" imgW="266400" imgH="215640" progId="Equation.3">
                  <p:embed/>
                </p:oleObj>
              </mc:Choice>
              <mc:Fallback>
                <p:oleObj name="Equation" r:id="rId17" imgW="266400" imgH="2156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3575" y="5486400"/>
                        <a:ext cx="914400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3" name="Object 23"/>
          <p:cNvGraphicFramePr>
            <a:graphicFrameLocks noChangeAspect="1"/>
          </p:cNvGraphicFramePr>
          <p:nvPr/>
        </p:nvGraphicFramePr>
        <p:xfrm>
          <a:off x="5668963" y="5486400"/>
          <a:ext cx="962025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Equation" r:id="rId19" imgW="279360" imgH="215640" progId="Equation.3">
                  <p:embed/>
                </p:oleObj>
              </mc:Choice>
              <mc:Fallback>
                <p:oleObj name="Equation" r:id="rId19" imgW="279360" imgH="2156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8963" y="5486400"/>
                        <a:ext cx="962025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4" name="Object 24"/>
          <p:cNvGraphicFramePr>
            <a:graphicFrameLocks noChangeAspect="1"/>
          </p:cNvGraphicFramePr>
          <p:nvPr/>
        </p:nvGraphicFramePr>
        <p:xfrm>
          <a:off x="6934200" y="5486400"/>
          <a:ext cx="86995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Equation" r:id="rId21" imgW="253800" imgH="215640" progId="Equation.3">
                  <p:embed/>
                </p:oleObj>
              </mc:Choice>
              <mc:Fallback>
                <p:oleObj name="Equation" r:id="rId21" imgW="253800" imgH="2156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5486400"/>
                        <a:ext cx="869950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5" name="Object 25"/>
          <p:cNvGraphicFramePr>
            <a:graphicFrameLocks noChangeAspect="1"/>
          </p:cNvGraphicFramePr>
          <p:nvPr/>
        </p:nvGraphicFramePr>
        <p:xfrm>
          <a:off x="8001000" y="5486400"/>
          <a:ext cx="788988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Equation" r:id="rId23" imgW="228600" imgH="215640" progId="Equation.3">
                  <p:embed/>
                </p:oleObj>
              </mc:Choice>
              <mc:Fallback>
                <p:oleObj name="Equation" r:id="rId23" imgW="228600" imgH="2156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5486400"/>
                        <a:ext cx="788988" cy="73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Flowchart: Document 2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5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 rot="21373292">
            <a:off x="228600" y="4648200"/>
            <a:ext cx="2743200" cy="1200329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To name a LINE,  use any two points on that LINE and draw a little LINE symbol above them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5363" grpId="0" autoUpdateAnimBg="0"/>
      <p:bldP spid="15364" grpId="0" animBg="1"/>
      <p:bldP spid="15365" grpId="0" autoUpdateAnimBg="0"/>
      <p:bldP spid="15366" grpId="0" animBg="1"/>
      <p:bldP spid="15367" grpId="0" animBg="1"/>
      <p:bldP spid="15368" grpId="0" autoUpdateAnimBg="0"/>
      <p:bldP spid="15369" grpId="0" autoUpdateAnimBg="0"/>
      <p:bldP spid="15370" grpId="0" autoUpdateAnimBg="0"/>
      <p:bldP spid="15372" grpId="0" animBg="1"/>
      <p:bldP spid="15373" grpId="0" animBg="1"/>
      <p:bldP spid="15374" grpId="0" autoUpdateAnimBg="0"/>
      <p:bldP spid="15375" grpId="0" autoUpdateAnimBg="0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362200" y="1447800"/>
            <a:ext cx="1143000" cy="45720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057400" y="1447800"/>
            <a:ext cx="4579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>
                <a:latin typeface="Times New Roman" pitchFamily="18" charset="0"/>
              </a:rPr>
              <a:t>A segment ends in both directions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2590800" y="2397125"/>
            <a:ext cx="4191000" cy="0"/>
          </a:xfrm>
          <a:prstGeom prst="line">
            <a:avLst/>
          </a:prstGeom>
          <a:noFill/>
          <a:ln w="57150">
            <a:solidFill>
              <a:srgbClr val="FFFF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438400" y="3311525"/>
            <a:ext cx="33634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dirty="0">
                <a:latin typeface="Times New Roman" pitchFamily="18" charset="0"/>
              </a:rPr>
              <a:t>Name it by the </a:t>
            </a:r>
            <a:r>
              <a:rPr lang="en-US" sz="2400" b="1" dirty="0">
                <a:solidFill>
                  <a:srgbClr val="FFFF66"/>
                </a:solidFill>
                <a:latin typeface="Times New Roman" pitchFamily="18" charset="0"/>
              </a:rPr>
              <a:t>endpoints</a:t>
            </a:r>
          </a:p>
        </p:txBody>
      </p:sp>
      <p:sp>
        <p:nvSpPr>
          <p:cNvPr id="16390" name="Oval 6"/>
          <p:cNvSpPr>
            <a:spLocks noChangeArrowheads="1"/>
          </p:cNvSpPr>
          <p:nvPr/>
        </p:nvSpPr>
        <p:spPr bwMode="auto">
          <a:xfrm>
            <a:off x="2514600" y="2320925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438400" y="247332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A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032125" y="3810000"/>
            <a:ext cx="206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imes New Roman" pitchFamily="18" charset="0"/>
              </a:rPr>
              <a:t>segment AZ     </a:t>
            </a:r>
          </a:p>
        </p:txBody>
      </p:sp>
      <p:graphicFrame>
        <p:nvGraphicFramePr>
          <p:cNvPr id="16393" name="Object 9"/>
          <p:cNvGraphicFramePr>
            <a:graphicFrameLocks noChangeAspect="1"/>
          </p:cNvGraphicFramePr>
          <p:nvPr/>
        </p:nvGraphicFramePr>
        <p:xfrm>
          <a:off x="6956425" y="3484563"/>
          <a:ext cx="1882775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3" imgW="279360" imgH="203040" progId="Equation.3">
                  <p:embed/>
                </p:oleObj>
              </mc:Choice>
              <mc:Fallback>
                <p:oleObj name="Equation" r:id="rId3" imgW="2793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6425" y="3484563"/>
                        <a:ext cx="1882775" cy="1358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4" name="Oval 10"/>
          <p:cNvSpPr>
            <a:spLocks noChangeArrowheads="1"/>
          </p:cNvSpPr>
          <p:nvPr/>
        </p:nvSpPr>
        <p:spPr bwMode="auto">
          <a:xfrm>
            <a:off x="4191000" y="2320925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5" name="Oval 11"/>
          <p:cNvSpPr>
            <a:spLocks noChangeArrowheads="1"/>
          </p:cNvSpPr>
          <p:nvPr/>
        </p:nvSpPr>
        <p:spPr bwMode="auto">
          <a:xfrm>
            <a:off x="6781800" y="2320925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038600" y="2473325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X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6553200" y="2473325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Z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16398" name="Object 14"/>
          <p:cNvGraphicFramePr>
            <a:graphicFrameLocks noChangeAspect="1"/>
          </p:cNvGraphicFramePr>
          <p:nvPr/>
        </p:nvGraphicFramePr>
        <p:xfrm>
          <a:off x="6934200" y="5175428"/>
          <a:ext cx="1905000" cy="1453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5" imgW="253800" imgH="203040" progId="Equation.3">
                  <p:embed/>
                </p:oleObj>
              </mc:Choice>
              <mc:Fallback>
                <p:oleObj name="Equation" r:id="rId5" imgW="25380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5175428"/>
                        <a:ext cx="1905000" cy="14539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Flowchart: Document 1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7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 rot="21373292">
            <a:off x="228600" y="4509701"/>
            <a:ext cx="2743200" cy="1477328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To name a SEGMENT,  use the ENDPOINTS of that SEGMENT and draw a little SEGMENT symbol above them.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6387" grpId="0" autoUpdateAnimBg="0"/>
      <p:bldP spid="16388" grpId="0" animBg="1"/>
      <p:bldP spid="16389" grpId="0" autoUpdateAnimBg="0"/>
      <p:bldP spid="16390" grpId="0" animBg="1"/>
      <p:bldP spid="16391" grpId="0" autoUpdateAnimBg="0"/>
      <p:bldP spid="16392" grpId="0" autoUpdateAnimBg="0"/>
      <p:bldP spid="16394" grpId="0" animBg="1"/>
      <p:bldP spid="16395" grpId="0" animBg="1"/>
      <p:bldP spid="16396" grpId="0" autoUpdateAnimBg="0"/>
      <p:bldP spid="16397" grpId="0" autoUpdateAnimBg="0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1331913" y="4540250"/>
            <a:ext cx="1289050" cy="381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1903413" y="3683000"/>
            <a:ext cx="3141662" cy="352425"/>
            <a:chOff x="1223" y="1634"/>
            <a:chExt cx="1979" cy="222"/>
          </a:xfrm>
        </p:grpSpPr>
        <p:sp>
          <p:nvSpPr>
            <p:cNvPr id="8204" name="Rectangle 12"/>
            <p:cNvSpPr>
              <a:spLocks noChangeArrowheads="1"/>
            </p:cNvSpPr>
            <p:nvPr/>
          </p:nvSpPr>
          <p:spPr bwMode="auto">
            <a:xfrm>
              <a:off x="2452" y="1634"/>
              <a:ext cx="750" cy="217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3" name="Rectangle 11"/>
            <p:cNvSpPr>
              <a:spLocks noChangeArrowheads="1"/>
            </p:cNvSpPr>
            <p:nvPr/>
          </p:nvSpPr>
          <p:spPr bwMode="auto">
            <a:xfrm>
              <a:off x="1223" y="1639"/>
              <a:ext cx="1029" cy="217"/>
            </a:xfrm>
            <a:prstGeom prst="rect">
              <a:avLst/>
            </a:prstGeom>
            <a:solidFill>
              <a:srgbClr val="FFFF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857500" y="1625600"/>
            <a:ext cx="646113" cy="344488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201" name="Picture 9" descr="&#10;image3.gif                                                     00011952 Ben's Mac                      B4360510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0550" y="2206625"/>
            <a:ext cx="3062288" cy="976313"/>
          </a:xfrm>
          <a:prstGeom prst="rect">
            <a:avLst/>
          </a:prstGeom>
          <a:noFill/>
        </p:spPr>
      </p:pic>
      <p:sp>
        <p:nvSpPr>
          <p:cNvPr id="8228" name="Rectangle 36"/>
          <p:cNvSpPr>
            <a:spLocks noChangeArrowheads="1"/>
          </p:cNvSpPr>
          <p:nvPr/>
        </p:nvSpPr>
        <p:spPr bwMode="auto">
          <a:xfrm>
            <a:off x="5511800" y="2257425"/>
            <a:ext cx="33274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205" name="Picture 13" descr="&#10;image4.gif                                                     00011952 Ben's Mac                      B4360510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9200" y="2168525"/>
            <a:ext cx="1633538" cy="1030288"/>
          </a:xfrm>
          <a:prstGeom prst="rect">
            <a:avLst/>
          </a:prstGeom>
          <a:noFill/>
        </p:spPr>
      </p:pic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1308100" y="3578225"/>
            <a:ext cx="4781550" cy="1831975"/>
            <a:chOff x="832" y="1560"/>
            <a:chExt cx="3012" cy="1154"/>
          </a:xfrm>
        </p:grpSpPr>
        <p:sp>
          <p:nvSpPr>
            <p:cNvPr id="8202" name="Rectangle 10"/>
            <p:cNvSpPr>
              <a:spLocks noChangeArrowheads="1"/>
            </p:cNvSpPr>
            <p:nvPr/>
          </p:nvSpPr>
          <p:spPr bwMode="auto">
            <a:xfrm>
              <a:off x="832" y="1560"/>
              <a:ext cx="3012" cy="1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en-US" sz="2200" dirty="0"/>
                <a:t>The  </a:t>
              </a:r>
              <a:r>
                <a:rPr lang="en-US" altLang="en-US" sz="2200" b="1" dirty="0"/>
                <a:t>line segment</a:t>
              </a:r>
              <a:r>
                <a:rPr lang="en-US" altLang="en-US" sz="2200" dirty="0"/>
                <a:t>  or  </a:t>
              </a:r>
              <a:r>
                <a:rPr lang="en-US" altLang="en-US" sz="2200" b="1" dirty="0"/>
                <a:t>segment</a:t>
              </a:r>
              <a:r>
                <a:rPr lang="en-US" altLang="en-US" sz="2200" dirty="0"/>
                <a:t>   </a:t>
              </a:r>
              <a:r>
                <a:rPr lang="en-US" altLang="en-US" sz="2200" i="1" dirty="0"/>
                <a:t>AB</a:t>
              </a:r>
              <a:endParaRPr lang="en-US" altLang="en-US" sz="2200" dirty="0"/>
            </a:p>
            <a:p>
              <a:pPr>
                <a:lnSpc>
                  <a:spcPct val="130000"/>
                </a:lnSpc>
              </a:pPr>
              <a:r>
                <a:rPr lang="en-US" altLang="en-US" sz="2200" dirty="0" smtClean="0"/>
                <a:t>(</a:t>
              </a:r>
              <a:r>
                <a:rPr lang="en-US" altLang="en-US" sz="2200" i="1" dirty="0" smtClean="0"/>
                <a:t>AB</a:t>
              </a:r>
              <a:r>
                <a:rPr lang="en-US" altLang="en-US" sz="2200" dirty="0"/>
                <a:t>) consists of the </a:t>
              </a:r>
            </a:p>
            <a:p>
              <a:pPr>
                <a:lnSpc>
                  <a:spcPct val="130000"/>
                </a:lnSpc>
              </a:pPr>
              <a:r>
                <a:rPr lang="en-US" altLang="en-US" sz="2200" b="1" dirty="0"/>
                <a:t>endpoints</a:t>
              </a:r>
              <a:r>
                <a:rPr lang="en-US" altLang="en-US" sz="2200" dirty="0"/>
                <a:t>  </a:t>
              </a:r>
              <a:r>
                <a:rPr lang="en-US" altLang="en-US" sz="2200" i="1" dirty="0"/>
                <a:t>A</a:t>
              </a:r>
              <a:r>
                <a:rPr lang="en-US" altLang="en-US" sz="2200" dirty="0"/>
                <a:t> and </a:t>
              </a:r>
              <a:r>
                <a:rPr lang="en-US" altLang="en-US" sz="2200" i="1" dirty="0"/>
                <a:t>B</a:t>
              </a:r>
              <a:r>
                <a:rPr lang="en-US" altLang="en-US" sz="2200" dirty="0"/>
                <a:t>, and all points on </a:t>
              </a:r>
              <a:r>
                <a:rPr lang="en-US" altLang="en-US" sz="2200" i="1" dirty="0"/>
                <a:t>AB</a:t>
              </a:r>
              <a:endParaRPr lang="en-US" altLang="en-US" sz="2200" dirty="0"/>
            </a:p>
            <a:p>
              <a:pPr>
                <a:lnSpc>
                  <a:spcPct val="130000"/>
                </a:lnSpc>
              </a:pPr>
              <a:r>
                <a:rPr lang="en-US" altLang="en-US" sz="2200" dirty="0"/>
                <a:t>that are between </a:t>
              </a:r>
              <a:r>
                <a:rPr lang="en-US" altLang="en-US" sz="2200" i="1" dirty="0"/>
                <a:t>A</a:t>
              </a:r>
              <a:r>
                <a:rPr lang="en-US" altLang="en-US" sz="2200" dirty="0"/>
                <a:t> and </a:t>
              </a:r>
              <a:r>
                <a:rPr lang="en-US" altLang="en-US" sz="2200" i="1" dirty="0"/>
                <a:t>B</a:t>
              </a:r>
              <a:r>
                <a:rPr lang="en-US" altLang="en-US" sz="2200" dirty="0"/>
                <a:t>.</a:t>
              </a:r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920" y="1898"/>
              <a:ext cx="21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med" len="sm"/>
              <a:tailEnd type="none" w="med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0" name="Line 18"/>
            <p:cNvSpPr>
              <a:spLocks noChangeShapeType="1"/>
            </p:cNvSpPr>
            <p:nvPr/>
          </p:nvSpPr>
          <p:spPr bwMode="auto">
            <a:xfrm>
              <a:off x="3576" y="2168"/>
              <a:ext cx="21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arrow" w="med" len="sm"/>
              <a:tailEnd type="arrow" w="med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216" name="Rectangle 24"/>
          <p:cNvSpPr>
            <a:spLocks noChangeArrowheads="1"/>
          </p:cNvSpPr>
          <p:nvPr/>
        </p:nvSpPr>
        <p:spPr bwMode="auto">
          <a:xfrm rot="5746">
            <a:off x="6397625" y="2622550"/>
            <a:ext cx="1433513" cy="150813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6394450" y="2622550"/>
            <a:ext cx="1447800" cy="161925"/>
            <a:chOff x="4044" y="2694"/>
            <a:chExt cx="912" cy="102"/>
          </a:xfrm>
        </p:grpSpPr>
        <p:sp>
          <p:nvSpPr>
            <p:cNvPr id="8218" name="Oval 26"/>
            <p:cNvSpPr>
              <a:spLocks noChangeArrowheads="1"/>
            </p:cNvSpPr>
            <p:nvPr/>
          </p:nvSpPr>
          <p:spPr bwMode="auto">
            <a:xfrm>
              <a:off x="4044" y="2696"/>
              <a:ext cx="102" cy="100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9" name="Oval 27"/>
            <p:cNvSpPr>
              <a:spLocks noChangeArrowheads="1"/>
            </p:cNvSpPr>
            <p:nvPr/>
          </p:nvSpPr>
          <p:spPr bwMode="auto">
            <a:xfrm>
              <a:off x="4854" y="2694"/>
              <a:ext cx="102" cy="100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295400" y="1585913"/>
            <a:ext cx="326724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dirty="0"/>
              <a:t>Consider the  </a:t>
            </a:r>
            <a:r>
              <a:rPr lang="en-US" altLang="en-US" sz="2200" b="1" dirty="0"/>
              <a:t>line</a:t>
            </a:r>
            <a:r>
              <a:rPr lang="en-US" altLang="en-US" sz="2200" dirty="0"/>
              <a:t>  </a:t>
            </a:r>
            <a:r>
              <a:rPr lang="en-US" altLang="en-US" sz="2200" i="1" dirty="0"/>
              <a:t>AB</a:t>
            </a:r>
            <a:r>
              <a:rPr lang="en-US" altLang="en-US" sz="2200" dirty="0"/>
              <a:t> </a:t>
            </a:r>
            <a:r>
              <a:rPr lang="en-US" altLang="en-US" sz="2200" dirty="0" smtClean="0"/>
              <a:t>(</a:t>
            </a:r>
            <a:r>
              <a:rPr lang="en-US" altLang="en-US" sz="2200" i="1" dirty="0" smtClean="0"/>
              <a:t>AB</a:t>
            </a:r>
            <a:r>
              <a:rPr lang="en-US" altLang="en-US" sz="2200" dirty="0"/>
              <a:t>).</a:t>
            </a:r>
            <a:endParaRPr lang="en-US" altLang="en-US" sz="2200" b="1" dirty="0"/>
          </a:p>
          <a:p>
            <a:endParaRPr lang="en-US" altLang="en-US" sz="2200" dirty="0"/>
          </a:p>
        </p:txBody>
      </p:sp>
      <p:sp>
        <p:nvSpPr>
          <p:cNvPr id="8233" name="Line 41"/>
          <p:cNvSpPr>
            <a:spLocks noChangeShapeType="1"/>
          </p:cNvSpPr>
          <p:nvPr/>
        </p:nvSpPr>
        <p:spPr bwMode="auto">
          <a:xfrm>
            <a:off x="3962400" y="1676400"/>
            <a:ext cx="3460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arrow" w="med" len="sm"/>
            <a:tailEnd type="arrow" w="med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Flowchart: Document 2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4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8194" grpId="0" animBg="1"/>
      <p:bldP spid="8228" grpId="0" animBg="1"/>
      <p:bldP spid="82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2133600" y="1371600"/>
            <a:ext cx="533400" cy="45720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828800" y="1371600"/>
            <a:ext cx="5083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>
                <a:latin typeface="Times New Roman" pitchFamily="18" charset="0"/>
              </a:rPr>
              <a:t>A ray goes on forever in </a:t>
            </a:r>
            <a:r>
              <a:rPr lang="en-US" sz="2400" b="1" u="sng" dirty="0">
                <a:latin typeface="Times New Roman" pitchFamily="18" charset="0"/>
              </a:rPr>
              <a:t>one</a:t>
            </a:r>
            <a:r>
              <a:rPr lang="en-US" sz="2400" b="1" dirty="0">
                <a:latin typeface="Times New Roman" pitchFamily="18" charset="0"/>
              </a:rPr>
              <a:t> direction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>
            <a:off x="1828800" y="2209800"/>
            <a:ext cx="6477000" cy="0"/>
          </a:xfrm>
          <a:prstGeom prst="line">
            <a:avLst/>
          </a:prstGeom>
          <a:noFill/>
          <a:ln w="57150">
            <a:solidFill>
              <a:srgbClr val="FFFF6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4" name="Oval 6"/>
          <p:cNvSpPr>
            <a:spLocks noChangeArrowheads="1"/>
          </p:cNvSpPr>
          <p:nvPr/>
        </p:nvSpPr>
        <p:spPr bwMode="auto">
          <a:xfrm>
            <a:off x="1752600" y="2133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676400" y="2286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A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905000" y="3241675"/>
            <a:ext cx="1619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dirty="0" smtClean="0">
                <a:latin typeface="Tahoma" pitchFamily="34" charset="0"/>
                <a:cs typeface="Tahoma" pitchFamily="34" charset="0"/>
              </a:rPr>
              <a:t>Ray 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AZ     </a:t>
            </a:r>
          </a:p>
        </p:txBody>
      </p:sp>
      <p:graphicFrame>
        <p:nvGraphicFramePr>
          <p:cNvPr id="17417" name="Object 9"/>
          <p:cNvGraphicFramePr>
            <a:graphicFrameLocks noChangeAspect="1"/>
          </p:cNvGraphicFramePr>
          <p:nvPr/>
        </p:nvGraphicFramePr>
        <p:xfrm>
          <a:off x="4749800" y="3527425"/>
          <a:ext cx="3327400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3" imgW="495000" imgH="177480" progId="Equation.3">
                  <p:embed/>
                </p:oleObj>
              </mc:Choice>
              <mc:Fallback>
                <p:oleObj name="Equation" r:id="rId3" imgW="49500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9800" y="3527425"/>
                        <a:ext cx="3327400" cy="1187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8" name="Oval 10"/>
          <p:cNvSpPr>
            <a:spLocks noChangeArrowheads="1"/>
          </p:cNvSpPr>
          <p:nvPr/>
        </p:nvSpPr>
        <p:spPr bwMode="auto">
          <a:xfrm>
            <a:off x="3429000" y="2133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9" name="Oval 11"/>
          <p:cNvSpPr>
            <a:spLocks noChangeArrowheads="1"/>
          </p:cNvSpPr>
          <p:nvPr/>
        </p:nvSpPr>
        <p:spPr bwMode="auto">
          <a:xfrm>
            <a:off x="6019800" y="2133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276600" y="2286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X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5791200" y="22860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Z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17422" name="Object 14"/>
          <p:cNvGraphicFramePr>
            <a:graphicFrameLocks noChangeAspect="1"/>
          </p:cNvGraphicFramePr>
          <p:nvPr/>
        </p:nvGraphicFramePr>
        <p:xfrm>
          <a:off x="4749799" y="5060950"/>
          <a:ext cx="3325813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5" imgW="507960" imgH="177480" progId="Equation.3">
                  <p:embed/>
                </p:oleObj>
              </mc:Choice>
              <mc:Fallback>
                <p:oleObj name="Equation" r:id="rId5" imgW="50796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9799" y="5060950"/>
                        <a:ext cx="3325813" cy="1187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lowchart: Document 17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7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7411" grpId="0" autoUpdateAnimBg="0"/>
      <p:bldP spid="17412" grpId="0" animBg="1"/>
      <p:bldP spid="17414" grpId="0" animBg="1"/>
      <p:bldP spid="17415" grpId="0" autoUpdateAnimBg="0"/>
      <p:bldP spid="17416" grpId="0" autoUpdateAnimBg="0"/>
      <p:bldP spid="17418" grpId="0" animBg="1"/>
      <p:bldP spid="17419" grpId="0" animBg="1"/>
      <p:bldP spid="17420" grpId="0" autoUpdateAnimBg="0"/>
      <p:bldP spid="17421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14" name="Text Box 26"/>
          <p:cNvSpPr txBox="1">
            <a:spLocks noChangeArrowheads="1"/>
          </p:cNvSpPr>
          <p:nvPr/>
        </p:nvSpPr>
        <p:spPr bwMode="auto">
          <a:xfrm>
            <a:off x="1219200" y="3124200"/>
            <a:ext cx="3263266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>
                <a:latin typeface="Times New Roman" pitchFamily="18" charset="0"/>
              </a:rPr>
              <a:t>This is the only correct </a:t>
            </a:r>
          </a:p>
          <a:p>
            <a:pPr algn="l"/>
            <a:r>
              <a:rPr lang="en-US" sz="2400" b="1" dirty="0">
                <a:latin typeface="Times New Roman" pitchFamily="18" charset="0"/>
              </a:rPr>
              <a:t>name for this ray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37915" name="Text Box 27"/>
          <p:cNvSpPr txBox="1">
            <a:spLocks noChangeArrowheads="1"/>
          </p:cNvSpPr>
          <p:nvPr/>
        </p:nvSpPr>
        <p:spPr bwMode="auto">
          <a:xfrm>
            <a:off x="3429000" y="4876800"/>
            <a:ext cx="3262432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>
                <a:latin typeface="Times New Roman" pitchFamily="18" charset="0"/>
              </a:rPr>
              <a:t>Sometimes you name a </a:t>
            </a:r>
          </a:p>
          <a:p>
            <a:pPr algn="l"/>
            <a:r>
              <a:rPr lang="en-US" sz="2400" b="1" dirty="0">
                <a:latin typeface="Times New Roman" pitchFamily="18" charset="0"/>
              </a:rPr>
              <a:t>ray backwards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762000" y="1219200"/>
            <a:ext cx="295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Try Naming this ray:</a:t>
            </a:r>
            <a:endParaRPr lang="en-US" sz="2400">
              <a:latin typeface="Times New Roman" pitchFamily="18" charset="0"/>
            </a:endParaRPr>
          </a:p>
        </p:txBody>
      </p:sp>
      <p:graphicFrame>
        <p:nvGraphicFramePr>
          <p:cNvPr id="37901" name="Object 13"/>
          <p:cNvGraphicFramePr>
            <a:graphicFrameLocks noChangeAspect="1"/>
          </p:cNvGraphicFramePr>
          <p:nvPr/>
        </p:nvGraphicFramePr>
        <p:xfrm>
          <a:off x="5029200" y="3048000"/>
          <a:ext cx="3167063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3" imgW="469800" imgH="177480" progId="Equation.3">
                  <p:embed/>
                </p:oleObj>
              </mc:Choice>
              <mc:Fallback>
                <p:oleObj name="Equation" r:id="rId3" imgW="46980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3048000"/>
                        <a:ext cx="3167063" cy="1187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05" name="Line 17"/>
          <p:cNvSpPr>
            <a:spLocks noChangeShapeType="1"/>
          </p:cNvSpPr>
          <p:nvPr/>
        </p:nvSpPr>
        <p:spPr bwMode="auto">
          <a:xfrm>
            <a:off x="1295400" y="2286000"/>
            <a:ext cx="6248400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 type="arrow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06" name="Oval 18"/>
          <p:cNvSpPr>
            <a:spLocks noChangeArrowheads="1"/>
          </p:cNvSpPr>
          <p:nvPr/>
        </p:nvSpPr>
        <p:spPr bwMode="auto">
          <a:xfrm>
            <a:off x="2286000" y="22098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907" name="Text Box 19"/>
          <p:cNvSpPr txBox="1">
            <a:spLocks noChangeArrowheads="1"/>
          </p:cNvSpPr>
          <p:nvPr/>
        </p:nvSpPr>
        <p:spPr bwMode="auto">
          <a:xfrm>
            <a:off x="2209800" y="23622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L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7908" name="Oval 20"/>
          <p:cNvSpPr>
            <a:spLocks noChangeArrowheads="1"/>
          </p:cNvSpPr>
          <p:nvPr/>
        </p:nvSpPr>
        <p:spPr bwMode="auto">
          <a:xfrm>
            <a:off x="7467600" y="22098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909" name="Text Box 21"/>
          <p:cNvSpPr txBox="1">
            <a:spLocks noChangeArrowheads="1"/>
          </p:cNvSpPr>
          <p:nvPr/>
        </p:nvSpPr>
        <p:spPr bwMode="auto">
          <a:xfrm>
            <a:off x="7391400" y="23622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R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37910" name="Picture 22" descr="untitledfh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371600"/>
            <a:ext cx="9144000" cy="6858000"/>
          </a:xfrm>
          <a:prstGeom prst="rect">
            <a:avLst/>
          </a:prstGeom>
          <a:noFill/>
        </p:spPr>
      </p:pic>
      <p:sp>
        <p:nvSpPr>
          <p:cNvPr id="37911" name="Rectangle 23"/>
          <p:cNvSpPr>
            <a:spLocks noChangeArrowheads="1"/>
          </p:cNvSpPr>
          <p:nvPr/>
        </p:nvSpPr>
        <p:spPr bwMode="auto">
          <a:xfrm>
            <a:off x="0" y="685800"/>
            <a:ext cx="9144000" cy="914400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4000">
                <a:solidFill>
                  <a:schemeClr val="tx1"/>
                </a:solidFill>
              </a:rPr>
              <a:t>I DON’T GET IT!!!!!</a:t>
            </a:r>
          </a:p>
        </p:txBody>
      </p:sp>
      <p:sp>
        <p:nvSpPr>
          <p:cNvPr id="37913" name="Rectangle 25"/>
          <p:cNvSpPr>
            <a:spLocks noChangeArrowheads="1"/>
          </p:cNvSpPr>
          <p:nvPr/>
        </p:nvSpPr>
        <p:spPr bwMode="auto">
          <a:xfrm>
            <a:off x="0" y="1600200"/>
            <a:ext cx="9144000" cy="5867400"/>
          </a:xfrm>
          <a:prstGeom prst="rect">
            <a:avLst/>
          </a:prstGeom>
          <a:solidFill>
            <a:schemeClr val="bg2">
              <a:alpha val="7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6000"/>
              <a:t>NAMING A RAY IS A LITTLE </a:t>
            </a:r>
          </a:p>
          <a:p>
            <a:r>
              <a:rPr lang="en-US" sz="6000"/>
              <a:t>TRICKY, </a:t>
            </a:r>
          </a:p>
          <a:p>
            <a:r>
              <a:rPr lang="en-US" sz="6000"/>
              <a:t>SO PAY ATTENTION</a:t>
            </a:r>
          </a:p>
        </p:txBody>
      </p:sp>
      <p:sp>
        <p:nvSpPr>
          <p:cNvPr id="18" name="Flowchart: Document 17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6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4" grpId="0" animBg="1"/>
      <p:bldP spid="37915" grpId="0" animBg="1"/>
      <p:bldP spid="37911" grpId="0" animBg="1"/>
      <p:bldP spid="379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haroni" pitchFamily="2" charset="-79"/>
                <a:cs typeface="Aharoni" pitchFamily="2" charset="-79"/>
              </a:rPr>
              <a:t>Finding and Describing Patterns</a:t>
            </a:r>
            <a:endParaRPr lang="en-US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Smiley Face 3"/>
          <p:cNvSpPr/>
          <p:nvPr/>
        </p:nvSpPr>
        <p:spPr>
          <a:xfrm>
            <a:off x="685800" y="1371600"/>
            <a:ext cx="8382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miley Face 6"/>
          <p:cNvSpPr/>
          <p:nvPr/>
        </p:nvSpPr>
        <p:spPr>
          <a:xfrm rot="5400000">
            <a:off x="1905000" y="1371600"/>
            <a:ext cx="8382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miley Face 7"/>
          <p:cNvSpPr/>
          <p:nvPr/>
        </p:nvSpPr>
        <p:spPr>
          <a:xfrm rot="10800000">
            <a:off x="3124200" y="1371600"/>
            <a:ext cx="8382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85800" y="5105400"/>
            <a:ext cx="1295400" cy="1066800"/>
            <a:chOff x="457200" y="3124200"/>
            <a:chExt cx="1944189" cy="1676400"/>
          </a:xfrm>
        </p:grpSpPr>
        <p:sp>
          <p:nvSpPr>
            <p:cNvPr id="10" name="Quad Arrow Callout 9"/>
            <p:cNvSpPr/>
            <p:nvPr/>
          </p:nvSpPr>
          <p:spPr>
            <a:xfrm>
              <a:off x="457200" y="3124200"/>
              <a:ext cx="1905000" cy="1676400"/>
            </a:xfrm>
            <a:prstGeom prst="quadArrow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Arrow 10"/>
            <p:cNvSpPr/>
            <p:nvPr/>
          </p:nvSpPr>
          <p:spPr>
            <a:xfrm>
              <a:off x="1867989" y="3644537"/>
              <a:ext cx="533400" cy="685800"/>
            </a:xfrm>
            <a:prstGeom prst="rightArrow">
              <a:avLst>
                <a:gd name="adj1" fmla="val 50000"/>
                <a:gd name="adj2" fmla="val 6959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 rot="16200000">
            <a:off x="2057400" y="5105400"/>
            <a:ext cx="1295400" cy="1066800"/>
            <a:chOff x="457200" y="3124200"/>
            <a:chExt cx="1944189" cy="1676400"/>
          </a:xfrm>
        </p:grpSpPr>
        <p:sp>
          <p:nvSpPr>
            <p:cNvPr id="14" name="Quad Arrow Callout 13"/>
            <p:cNvSpPr/>
            <p:nvPr/>
          </p:nvSpPr>
          <p:spPr>
            <a:xfrm>
              <a:off x="457200" y="3124200"/>
              <a:ext cx="1905000" cy="1676400"/>
            </a:xfrm>
            <a:prstGeom prst="quadArrow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ight Arrow 14"/>
            <p:cNvSpPr/>
            <p:nvPr/>
          </p:nvSpPr>
          <p:spPr>
            <a:xfrm>
              <a:off x="1867989" y="3644537"/>
              <a:ext cx="533400" cy="685800"/>
            </a:xfrm>
            <a:prstGeom prst="rightArrow">
              <a:avLst>
                <a:gd name="adj1" fmla="val 50000"/>
                <a:gd name="adj2" fmla="val 6959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rot="10800000">
            <a:off x="3505200" y="5105400"/>
            <a:ext cx="1295400" cy="1066800"/>
            <a:chOff x="457200" y="3124200"/>
            <a:chExt cx="1944189" cy="1676400"/>
          </a:xfrm>
        </p:grpSpPr>
        <p:sp>
          <p:nvSpPr>
            <p:cNvPr id="17" name="Quad Arrow Callout 16"/>
            <p:cNvSpPr/>
            <p:nvPr/>
          </p:nvSpPr>
          <p:spPr>
            <a:xfrm>
              <a:off x="457200" y="3124200"/>
              <a:ext cx="1905000" cy="1676400"/>
            </a:xfrm>
            <a:prstGeom prst="quadArrow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ight Arrow 17"/>
            <p:cNvSpPr/>
            <p:nvPr/>
          </p:nvSpPr>
          <p:spPr>
            <a:xfrm>
              <a:off x="1867989" y="3644537"/>
              <a:ext cx="533400" cy="685800"/>
            </a:xfrm>
            <a:prstGeom prst="rightArrow">
              <a:avLst>
                <a:gd name="adj1" fmla="val 50000"/>
                <a:gd name="adj2" fmla="val 6959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Oval 18"/>
          <p:cNvSpPr/>
          <p:nvPr/>
        </p:nvSpPr>
        <p:spPr>
          <a:xfrm>
            <a:off x="762000" y="35814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286000" y="35814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590800" y="33528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590800" y="38100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657600" y="35814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962400" y="33528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962400" y="38100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343400" y="31242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343400" y="40386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343400" y="35814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 rot="5400000">
            <a:off x="6057900" y="5143500"/>
            <a:ext cx="1295400" cy="1066800"/>
            <a:chOff x="457200" y="3124200"/>
            <a:chExt cx="1944189" cy="1676400"/>
          </a:xfrm>
        </p:grpSpPr>
        <p:sp>
          <p:nvSpPr>
            <p:cNvPr id="30" name="Quad Arrow Callout 29"/>
            <p:cNvSpPr/>
            <p:nvPr/>
          </p:nvSpPr>
          <p:spPr>
            <a:xfrm>
              <a:off x="457200" y="3124200"/>
              <a:ext cx="1905000" cy="1676400"/>
            </a:xfrm>
            <a:prstGeom prst="quadArrow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ight Arrow 30"/>
            <p:cNvSpPr/>
            <p:nvPr/>
          </p:nvSpPr>
          <p:spPr>
            <a:xfrm>
              <a:off x="1867989" y="3644537"/>
              <a:ext cx="533400" cy="685800"/>
            </a:xfrm>
            <a:prstGeom prst="rightArrow">
              <a:avLst>
                <a:gd name="adj1" fmla="val 50000"/>
                <a:gd name="adj2" fmla="val 6959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Smiley Face 31"/>
          <p:cNvSpPr/>
          <p:nvPr/>
        </p:nvSpPr>
        <p:spPr>
          <a:xfrm rot="16200000">
            <a:off x="6019800" y="1371600"/>
            <a:ext cx="838200" cy="838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943600" y="35814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248400" y="33528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248400" y="38100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6629400" y="31242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629400" y="40386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6629400" y="35814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7086600" y="28194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7086600" y="37338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7086600" y="32766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7086600" y="32766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7086600" y="41910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7086600" y="3733800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152400" y="914400"/>
            <a:ext cx="3495572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Identify what is next in the pattern: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1.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2.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3.</a:t>
            </a:r>
            <a:endParaRPr 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295400" y="1295400"/>
            <a:ext cx="51262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ahoma" pitchFamily="34" charset="0"/>
                <a:cs typeface="Tahoma" pitchFamily="34" charset="0"/>
              </a:rPr>
              <a:t>1.  ALWAYS name the endpoint first.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295400" y="1905000"/>
            <a:ext cx="55398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latin typeface="Tahoma" pitchFamily="34" charset="0"/>
                <a:cs typeface="Tahoma" pitchFamily="34" charset="0"/>
              </a:rPr>
              <a:t>2.  Then use any other point on the ray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295400" y="2514600"/>
            <a:ext cx="7848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dirty="0">
                <a:latin typeface="Tahoma" pitchFamily="34" charset="0"/>
                <a:cs typeface="Tahoma" pitchFamily="34" charset="0"/>
              </a:rPr>
              <a:t>3.  Name it like it is going left to right, EVEN IF IT GOES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	RIGHT 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TO LEFT</a:t>
            </a:r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 flipH="1">
            <a:off x="1524000" y="4419600"/>
            <a:ext cx="7315200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9" name="Oval 7"/>
          <p:cNvSpPr>
            <a:spLocks noChangeArrowheads="1"/>
          </p:cNvSpPr>
          <p:nvPr/>
        </p:nvSpPr>
        <p:spPr bwMode="auto">
          <a:xfrm>
            <a:off x="2514600" y="43434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4495800" y="43434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>
            <a:off x="6781800" y="43434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2" name="Oval 10"/>
          <p:cNvSpPr>
            <a:spLocks noChangeArrowheads="1"/>
          </p:cNvSpPr>
          <p:nvPr/>
        </p:nvSpPr>
        <p:spPr bwMode="auto">
          <a:xfrm>
            <a:off x="8763000" y="43434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2362200" y="4572000"/>
            <a:ext cx="471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W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4343400" y="4572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A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6629400" y="45720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Z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8610600" y="45720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R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18447" name="Object 15"/>
          <p:cNvGraphicFramePr>
            <a:graphicFrameLocks noChangeAspect="1"/>
          </p:cNvGraphicFramePr>
          <p:nvPr/>
        </p:nvGraphicFramePr>
        <p:xfrm>
          <a:off x="2057400" y="5486400"/>
          <a:ext cx="2438400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3" imgW="507960" imgH="190440" progId="Equation.3">
                  <p:embed/>
                </p:oleObj>
              </mc:Choice>
              <mc:Fallback>
                <p:oleObj name="Equation" r:id="rId3" imgW="507960" imgH="1904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5486400"/>
                        <a:ext cx="2438400" cy="1112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8" name="Object 16"/>
          <p:cNvGraphicFramePr>
            <a:graphicFrameLocks noChangeAspect="1"/>
          </p:cNvGraphicFramePr>
          <p:nvPr/>
        </p:nvGraphicFramePr>
        <p:xfrm>
          <a:off x="4572000" y="5562600"/>
          <a:ext cx="2133600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5" imgW="482400" imgH="177480" progId="Equation.3">
                  <p:embed/>
                </p:oleObj>
              </mc:Choice>
              <mc:Fallback>
                <p:oleObj name="Equation" r:id="rId5" imgW="48240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562600"/>
                        <a:ext cx="2133600" cy="950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9" name="Object 17"/>
          <p:cNvGraphicFramePr>
            <a:graphicFrameLocks noChangeAspect="1"/>
          </p:cNvGraphicFramePr>
          <p:nvPr/>
        </p:nvGraphicFramePr>
        <p:xfrm>
          <a:off x="6965950" y="5486400"/>
          <a:ext cx="2178050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7" imgW="469800" imgH="177480" progId="Equation.3">
                  <p:embed/>
                </p:oleObj>
              </mc:Choice>
              <mc:Fallback>
                <p:oleObj name="Equation" r:id="rId7" imgW="46980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5950" y="5486400"/>
                        <a:ext cx="2178050" cy="993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Flowchart: Document 2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9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utoUpdateAnimBg="0"/>
      <p:bldP spid="1843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1733550" y="1841500"/>
            <a:ext cx="1487488" cy="344488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517650" y="1435100"/>
            <a:ext cx="534988" cy="344488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56" name="Rectangle 40"/>
          <p:cNvSpPr>
            <a:spLocks noChangeArrowheads="1"/>
          </p:cNvSpPr>
          <p:nvPr/>
        </p:nvSpPr>
        <p:spPr bwMode="auto">
          <a:xfrm>
            <a:off x="2362200" y="1371600"/>
            <a:ext cx="533400" cy="4572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6D74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914400" y="1346200"/>
            <a:ext cx="4970784" cy="131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200" dirty="0"/>
              <a:t>The  </a:t>
            </a:r>
            <a:r>
              <a:rPr lang="en-US" altLang="en-US" sz="2200" b="1" dirty="0"/>
              <a:t>ray</a:t>
            </a:r>
            <a:r>
              <a:rPr lang="en-US" altLang="en-US" sz="2200" dirty="0"/>
              <a:t>  </a:t>
            </a:r>
            <a:r>
              <a:rPr lang="en-US" altLang="en-US" sz="2200" i="1" dirty="0"/>
              <a:t>AB</a:t>
            </a:r>
            <a:r>
              <a:rPr lang="en-US" altLang="en-US" sz="2200" dirty="0"/>
              <a:t> </a:t>
            </a:r>
            <a:r>
              <a:rPr lang="en-US" altLang="en-US" sz="2200" dirty="0" smtClean="0"/>
              <a:t>(</a:t>
            </a:r>
            <a:r>
              <a:rPr lang="en-US" altLang="en-US" sz="2200" b="1" i="1" dirty="0" smtClean="0">
                <a:solidFill>
                  <a:schemeClr val="tx2"/>
                </a:solidFill>
              </a:rPr>
              <a:t>A</a:t>
            </a:r>
            <a:r>
              <a:rPr lang="en-US" altLang="en-US" sz="2200" i="1" dirty="0" smtClean="0"/>
              <a:t>B</a:t>
            </a:r>
            <a:r>
              <a:rPr lang="en-US" altLang="en-US" sz="2200" dirty="0"/>
              <a:t>) consists </a:t>
            </a:r>
          </a:p>
          <a:p>
            <a:pPr>
              <a:lnSpc>
                <a:spcPct val="120000"/>
              </a:lnSpc>
            </a:pPr>
            <a:r>
              <a:rPr lang="en-US" altLang="en-US" sz="2200" dirty="0"/>
              <a:t>of the  </a:t>
            </a:r>
            <a:r>
              <a:rPr lang="en-US" altLang="en-US" sz="2200" b="1" dirty="0" smtClean="0"/>
              <a:t>endpoint</a:t>
            </a:r>
            <a:r>
              <a:rPr lang="en-US" altLang="en-US" sz="2200" dirty="0" smtClean="0"/>
              <a:t>  </a:t>
            </a:r>
            <a:r>
              <a:rPr lang="en-US" altLang="en-US" sz="2200" i="1" dirty="0"/>
              <a:t>A</a:t>
            </a:r>
            <a:r>
              <a:rPr lang="en-US" altLang="en-US" sz="2200" dirty="0"/>
              <a:t> and all points on </a:t>
            </a:r>
            <a:r>
              <a:rPr lang="en-US" altLang="en-US" sz="2200" i="1" dirty="0"/>
              <a:t>AB</a:t>
            </a:r>
            <a:endParaRPr lang="en-US" altLang="en-US" sz="2200" dirty="0"/>
          </a:p>
          <a:p>
            <a:pPr>
              <a:lnSpc>
                <a:spcPct val="120000"/>
              </a:lnSpc>
            </a:pPr>
            <a:r>
              <a:rPr lang="en-US" altLang="en-US" sz="2200" dirty="0"/>
              <a:t>that lie on the same side of </a:t>
            </a:r>
            <a:r>
              <a:rPr lang="en-US" altLang="en-US" sz="2200" i="1" dirty="0"/>
              <a:t>A</a:t>
            </a:r>
            <a:r>
              <a:rPr lang="en-US" altLang="en-US" sz="2200" dirty="0"/>
              <a:t> as point </a:t>
            </a:r>
            <a:r>
              <a:rPr lang="en-US" altLang="en-US" sz="2200" i="1" dirty="0"/>
              <a:t>B</a:t>
            </a:r>
            <a:r>
              <a:rPr lang="en-US" altLang="en-US" sz="2200" dirty="0"/>
              <a:t>.</a:t>
            </a:r>
            <a:endParaRPr lang="en-US" altLang="en-US" sz="2200" b="1" dirty="0"/>
          </a:p>
        </p:txBody>
      </p:sp>
      <p:pic>
        <p:nvPicPr>
          <p:cNvPr id="9225" name="Picture 9" descr="&#10;image5.gif                                                     00011952 Ben's Mac                      B4360510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447800"/>
            <a:ext cx="2743200" cy="1104900"/>
          </a:xfrm>
          <a:prstGeom prst="rect">
            <a:avLst/>
          </a:prstGeom>
          <a:noFill/>
        </p:spPr>
      </p:pic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2438400" y="1473200"/>
            <a:ext cx="3460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sm"/>
            <a:tailEnd type="arrow" w="med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231" name="Picture 15" descr="&#10;image6.gif                                                     00011952 Ben's Mac                      B4360510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6900" y="5181600"/>
            <a:ext cx="2476500" cy="1104900"/>
          </a:xfrm>
          <a:prstGeom prst="rect">
            <a:avLst/>
          </a:prstGeom>
          <a:noFill/>
        </p:spPr>
      </p:pic>
      <p:sp>
        <p:nvSpPr>
          <p:cNvPr id="9236" name="Line 20"/>
          <p:cNvSpPr>
            <a:spLocks noChangeShapeType="1"/>
          </p:cNvSpPr>
          <p:nvPr/>
        </p:nvSpPr>
        <p:spPr bwMode="auto">
          <a:xfrm>
            <a:off x="5052515" y="1828800"/>
            <a:ext cx="43388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arrow" w="med" len="sm"/>
            <a:tailEnd type="arrow" w="med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257" name="Picture 41" descr="&#10;image3.gif                                                     00011952 Ben's Mac                      B4360510: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8013" y="3873500"/>
            <a:ext cx="3062287" cy="976313"/>
          </a:xfrm>
          <a:prstGeom prst="rect">
            <a:avLst/>
          </a:prstGeom>
          <a:noFill/>
        </p:spPr>
      </p:pic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993775" y="3805238"/>
            <a:ext cx="4608513" cy="895350"/>
            <a:chOff x="912" y="2099"/>
            <a:chExt cx="2903" cy="564"/>
          </a:xfrm>
        </p:grpSpPr>
        <p:sp>
          <p:nvSpPr>
            <p:cNvPr id="9232" name="Rectangle 16"/>
            <p:cNvSpPr>
              <a:spLocks noChangeArrowheads="1"/>
            </p:cNvSpPr>
            <p:nvPr/>
          </p:nvSpPr>
          <p:spPr bwMode="auto">
            <a:xfrm>
              <a:off x="912" y="2099"/>
              <a:ext cx="2903" cy="5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en-US" sz="2200" dirty="0"/>
                <a:t>Note that </a:t>
              </a:r>
              <a:r>
                <a:rPr lang="en-US" altLang="en-US" sz="2200" i="1" dirty="0"/>
                <a:t>AB</a:t>
              </a:r>
              <a:r>
                <a:rPr lang="en-US" altLang="en-US" sz="2200" dirty="0"/>
                <a:t> is the same as </a:t>
              </a:r>
              <a:r>
                <a:rPr lang="en-US" altLang="en-US" sz="2200" i="1" dirty="0"/>
                <a:t>BA</a:t>
              </a:r>
              <a:r>
                <a:rPr lang="en-US" altLang="en-US" sz="2200" dirty="0"/>
                <a:t>, and </a:t>
              </a:r>
              <a:r>
                <a:rPr lang="en-US" altLang="en-US" sz="2200" i="1" dirty="0"/>
                <a:t>AB</a:t>
              </a:r>
              <a:r>
                <a:rPr lang="en-US" altLang="en-US" sz="2200" dirty="0"/>
                <a:t/>
              </a:r>
              <a:br>
                <a:rPr lang="en-US" altLang="en-US" sz="2200" dirty="0"/>
              </a:br>
              <a:r>
                <a:rPr lang="en-US" altLang="en-US" sz="2200" dirty="0"/>
                <a:t>is the same as </a:t>
              </a:r>
              <a:r>
                <a:rPr lang="en-US" altLang="en-US" sz="2200" i="1" dirty="0"/>
                <a:t>BA</a:t>
              </a:r>
              <a:r>
                <a:rPr lang="en-US" altLang="en-US" sz="2200" dirty="0"/>
                <a:t>. </a:t>
              </a:r>
            </a:p>
          </p:txBody>
        </p:sp>
        <p:sp>
          <p:nvSpPr>
            <p:cNvPr id="9237" name="Line 21"/>
            <p:cNvSpPr>
              <a:spLocks noChangeShapeType="1"/>
            </p:cNvSpPr>
            <p:nvPr/>
          </p:nvSpPr>
          <p:spPr bwMode="auto">
            <a:xfrm>
              <a:off x="1672" y="2152"/>
              <a:ext cx="21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arrow" w="med" len="sm"/>
              <a:tailEnd type="arrow" w="med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8" name="Line 22"/>
            <p:cNvSpPr>
              <a:spLocks noChangeShapeType="1"/>
            </p:cNvSpPr>
            <p:nvPr/>
          </p:nvSpPr>
          <p:spPr bwMode="auto">
            <a:xfrm>
              <a:off x="2952" y="2144"/>
              <a:ext cx="21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arrow" w="med" len="sm"/>
              <a:tailEnd type="arrow" w="med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9" name="Line 23"/>
            <p:cNvSpPr>
              <a:spLocks noChangeShapeType="1"/>
            </p:cNvSpPr>
            <p:nvPr/>
          </p:nvSpPr>
          <p:spPr bwMode="auto">
            <a:xfrm>
              <a:off x="3552" y="2152"/>
              <a:ext cx="21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med" len="sm"/>
              <a:tailEnd type="none" w="med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0" name="Line 24"/>
            <p:cNvSpPr>
              <a:spLocks noChangeShapeType="1"/>
            </p:cNvSpPr>
            <p:nvPr/>
          </p:nvSpPr>
          <p:spPr bwMode="auto">
            <a:xfrm>
              <a:off x="2000" y="2400"/>
              <a:ext cx="21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med" len="sm"/>
              <a:tailEnd type="none" w="med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258" name="Rectangle 42"/>
          <p:cNvSpPr>
            <a:spLocks noChangeArrowheads="1"/>
          </p:cNvSpPr>
          <p:nvPr/>
        </p:nvSpPr>
        <p:spPr bwMode="auto">
          <a:xfrm>
            <a:off x="3051175" y="5083175"/>
            <a:ext cx="381000" cy="3048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6767D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>
              <a:solidFill>
                <a:schemeClr val="accent2"/>
              </a:solidFill>
            </a:endParaRPr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993775" y="4999038"/>
            <a:ext cx="4567238" cy="1096962"/>
            <a:chOff x="912" y="2715"/>
            <a:chExt cx="2877" cy="691"/>
          </a:xfrm>
        </p:grpSpPr>
        <p:sp>
          <p:nvSpPr>
            <p:cNvPr id="9233" name="Rectangle 17"/>
            <p:cNvSpPr>
              <a:spLocks noChangeArrowheads="1"/>
            </p:cNvSpPr>
            <p:nvPr/>
          </p:nvSpPr>
          <p:spPr bwMode="auto">
            <a:xfrm>
              <a:off x="912" y="2715"/>
              <a:ext cx="2877" cy="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200"/>
                <a:t>However, </a:t>
              </a:r>
              <a:r>
                <a:rPr lang="en-US" altLang="en-US" sz="2200" b="1" i="1"/>
                <a:t>A</a:t>
              </a:r>
              <a:r>
                <a:rPr lang="en-US" altLang="en-US" sz="2200" i="1"/>
                <a:t>B</a:t>
              </a:r>
              <a:r>
                <a:rPr lang="en-US" altLang="en-US" sz="2200"/>
                <a:t> and </a:t>
              </a:r>
              <a:r>
                <a:rPr lang="en-US" altLang="en-US" sz="2200" b="1" i="1"/>
                <a:t>B</a:t>
              </a:r>
              <a:r>
                <a:rPr lang="en-US" altLang="en-US" sz="2200" i="1"/>
                <a:t>A</a:t>
              </a:r>
              <a:r>
                <a:rPr lang="en-US" altLang="en-US" sz="2200"/>
                <a:t> are not the same.</a:t>
              </a:r>
            </a:p>
            <a:p>
              <a:r>
                <a:rPr lang="en-US" altLang="en-US" sz="2200"/>
                <a:t>They have different initial points and </a:t>
              </a:r>
              <a:br>
                <a:rPr lang="en-US" altLang="en-US" sz="2200"/>
              </a:br>
              <a:r>
                <a:rPr lang="en-US" altLang="en-US" sz="2200"/>
                <a:t>extend in different directions.</a:t>
              </a:r>
            </a:p>
          </p:txBody>
        </p:sp>
        <p:sp>
          <p:nvSpPr>
            <p:cNvPr id="9241" name="Line 25"/>
            <p:cNvSpPr>
              <a:spLocks noChangeShapeType="1"/>
            </p:cNvSpPr>
            <p:nvPr/>
          </p:nvSpPr>
          <p:spPr bwMode="auto">
            <a:xfrm>
              <a:off x="1696" y="2736"/>
              <a:ext cx="21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med" len="sm"/>
              <a:tailEnd type="arrow" w="med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2" name="Line 26"/>
            <p:cNvSpPr>
              <a:spLocks noChangeShapeType="1"/>
            </p:cNvSpPr>
            <p:nvPr/>
          </p:nvSpPr>
          <p:spPr bwMode="auto">
            <a:xfrm>
              <a:off x="2264" y="2744"/>
              <a:ext cx="21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med" len="sm"/>
              <a:tailEnd type="arrow" w="med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248" name="Oval 32"/>
          <p:cNvSpPr>
            <a:spLocks noChangeArrowheads="1"/>
          </p:cNvSpPr>
          <p:nvPr/>
        </p:nvSpPr>
        <p:spPr bwMode="auto">
          <a:xfrm>
            <a:off x="6019800" y="1905000"/>
            <a:ext cx="177800" cy="177800"/>
          </a:xfrm>
          <a:prstGeom prst="ellipse">
            <a:avLst/>
          </a:prstGeom>
          <a:solidFill>
            <a:srgbClr val="FE000D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49" name="Oval 33"/>
          <p:cNvSpPr>
            <a:spLocks noChangeArrowheads="1"/>
          </p:cNvSpPr>
          <p:nvPr/>
        </p:nvSpPr>
        <p:spPr bwMode="auto">
          <a:xfrm>
            <a:off x="7874000" y="5664200"/>
            <a:ext cx="177800" cy="1778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lowchart: Document 2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5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6" name="Picture 2" descr="C:\Users\Bolan\Pictures\Fig0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12996" y="2667000"/>
            <a:ext cx="1269004" cy="99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5" grpId="0" animBg="1"/>
      <p:bldP spid="9218" grpId="0" animBg="1"/>
      <p:bldP spid="9256" grpId="0" animBg="1"/>
      <p:bldP spid="9258" grpId="0" animBg="1" autoUpdateAnimBg="0"/>
      <p:bldP spid="9248" grpId="0" animBg="1"/>
      <p:bldP spid="92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3" name="Picture 11" descr="untitledhj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2514600" cy="23082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2971800" y="1371600"/>
            <a:ext cx="5867400" cy="5181600"/>
          </a:xfrm>
          <a:prstGeom prst="wedgeRectCallout">
            <a:avLst>
              <a:gd name="adj1" fmla="val -64631"/>
              <a:gd name="adj2" fmla="val -1563"/>
            </a:avLst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3048000" y="2667000"/>
            <a:ext cx="45974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>
                <a:solidFill>
                  <a:schemeClr val="tx1"/>
                </a:solidFill>
              </a:rPr>
              <a:t>A </a:t>
            </a:r>
            <a:r>
              <a:rPr lang="en-US" sz="2000" u="sng">
                <a:solidFill>
                  <a:schemeClr val="tx1"/>
                </a:solidFill>
              </a:rPr>
              <a:t>LINE</a:t>
            </a:r>
            <a:r>
              <a:rPr lang="en-US" sz="2000">
                <a:solidFill>
                  <a:schemeClr val="tx1"/>
                </a:solidFill>
              </a:rPr>
              <a:t> goes on forever in 2 directions  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3429000" y="3048000"/>
            <a:ext cx="53340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000">
                <a:solidFill>
                  <a:schemeClr val="tx1"/>
                </a:solidFill>
              </a:rPr>
              <a:t>Name it with any 2 points, and draw a line over it  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3048000" y="1447800"/>
            <a:ext cx="36258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 dirty="0">
                <a:solidFill>
                  <a:schemeClr val="tx1"/>
                </a:solidFill>
              </a:rPr>
              <a:t>A </a:t>
            </a:r>
            <a:r>
              <a:rPr lang="en-US" sz="2000" u="sng" dirty="0">
                <a:solidFill>
                  <a:schemeClr val="tx1"/>
                </a:solidFill>
              </a:rPr>
              <a:t>POINT</a:t>
            </a:r>
            <a:r>
              <a:rPr lang="en-US" sz="2000" dirty="0">
                <a:solidFill>
                  <a:schemeClr val="tx1"/>
                </a:solidFill>
              </a:rPr>
              <a:t> has NO dimensions  </a:t>
            </a:r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3429000" y="1828800"/>
            <a:ext cx="53340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000" dirty="0">
                <a:solidFill>
                  <a:schemeClr val="tx1"/>
                </a:solidFill>
              </a:rPr>
              <a:t>Name it with a </a:t>
            </a:r>
            <a:r>
              <a:rPr lang="en-US" sz="2000" dirty="0" smtClean="0">
                <a:solidFill>
                  <a:schemeClr val="tx1"/>
                </a:solidFill>
              </a:rPr>
              <a:t>capital </a:t>
            </a:r>
            <a:r>
              <a:rPr lang="en-US" sz="2000" dirty="0">
                <a:solidFill>
                  <a:schemeClr val="tx1"/>
                </a:solidFill>
              </a:rPr>
              <a:t>letter  </a:t>
            </a:r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3048000" y="3962400"/>
            <a:ext cx="44307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>
                <a:solidFill>
                  <a:schemeClr val="tx1"/>
                </a:solidFill>
              </a:rPr>
              <a:t>A </a:t>
            </a:r>
            <a:r>
              <a:rPr lang="en-US" sz="2000" u="sng">
                <a:solidFill>
                  <a:schemeClr val="tx1"/>
                </a:solidFill>
              </a:rPr>
              <a:t>SEGMENT</a:t>
            </a:r>
            <a:r>
              <a:rPr lang="en-US" sz="2000">
                <a:solidFill>
                  <a:schemeClr val="tx1"/>
                </a:solidFill>
              </a:rPr>
              <a:t> ends in both directions  </a:t>
            </a: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3429000" y="4343400"/>
            <a:ext cx="53340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000">
                <a:solidFill>
                  <a:schemeClr val="tx1"/>
                </a:solidFill>
              </a:rPr>
              <a:t>Name it by the ENDPOINTS, and draw a segment over that  </a:t>
            </a: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3048000" y="5181600"/>
            <a:ext cx="42894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000">
                <a:solidFill>
                  <a:schemeClr val="tx1"/>
                </a:solidFill>
              </a:rPr>
              <a:t>A </a:t>
            </a:r>
            <a:r>
              <a:rPr lang="en-US" sz="2000" u="sng">
                <a:solidFill>
                  <a:schemeClr val="tx1"/>
                </a:solidFill>
              </a:rPr>
              <a:t>RAY</a:t>
            </a:r>
            <a:r>
              <a:rPr lang="en-US" sz="2000">
                <a:solidFill>
                  <a:schemeClr val="tx1"/>
                </a:solidFill>
              </a:rPr>
              <a:t> goes on forever in 1 direction</a:t>
            </a: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3429000" y="5562600"/>
            <a:ext cx="533400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000">
                <a:solidFill>
                  <a:schemeClr val="tx1"/>
                </a:solidFill>
              </a:rPr>
              <a:t>Name it with the endpoint, and any other point.  Then draw a ray over it.</a:t>
            </a:r>
          </a:p>
          <a:p>
            <a:pPr algn="l"/>
            <a:r>
              <a:rPr lang="en-US" sz="2000">
                <a:solidFill>
                  <a:schemeClr val="tx1"/>
                </a:solidFill>
              </a:rPr>
              <a:t>(always left to right)  </a:t>
            </a:r>
          </a:p>
        </p:txBody>
      </p:sp>
      <p:sp>
        <p:nvSpPr>
          <p:cNvPr id="17" name="Flowchart: Document 16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 animBg="1"/>
      <p:bldP spid="23567" grpId="0"/>
      <p:bldP spid="23568" grpId="0"/>
      <p:bldP spid="23569" grpId="0"/>
      <p:bldP spid="23570" grpId="0"/>
      <p:bldP spid="23571" grpId="0"/>
      <p:bldP spid="23572" grpId="0"/>
      <p:bldP spid="23573" grpId="0"/>
      <p:bldP spid="2357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3" name="Line 19"/>
          <p:cNvSpPr>
            <a:spLocks noChangeShapeType="1"/>
          </p:cNvSpPr>
          <p:nvPr/>
        </p:nvSpPr>
        <p:spPr bwMode="auto">
          <a:xfrm>
            <a:off x="1447800" y="5638800"/>
            <a:ext cx="4087813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 type="arrow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22" name="Line 18"/>
          <p:cNvSpPr>
            <a:spLocks noChangeShapeType="1"/>
          </p:cNvSpPr>
          <p:nvPr/>
        </p:nvSpPr>
        <p:spPr bwMode="auto">
          <a:xfrm>
            <a:off x="1524000" y="4876800"/>
            <a:ext cx="3935413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21" name="Line 17"/>
          <p:cNvSpPr>
            <a:spLocks noChangeShapeType="1"/>
          </p:cNvSpPr>
          <p:nvPr/>
        </p:nvSpPr>
        <p:spPr bwMode="auto">
          <a:xfrm flipV="1">
            <a:off x="1371600" y="3962400"/>
            <a:ext cx="5334000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 type="arrow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28600" y="1143000"/>
            <a:ext cx="5117940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latin typeface="Times New Roman" pitchFamily="18" charset="0"/>
              </a:rPr>
              <a:t>Write the name </a:t>
            </a:r>
            <a:r>
              <a:rPr lang="en-US" sz="2400" b="1" dirty="0">
                <a:latin typeface="Times New Roman" pitchFamily="18" charset="0"/>
              </a:rPr>
              <a:t>each of the following: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>
            <a:off x="1371600" y="2971800"/>
            <a:ext cx="5383213" cy="0"/>
          </a:xfrm>
          <a:prstGeom prst="line">
            <a:avLst/>
          </a:prstGeom>
          <a:noFill/>
          <a:ln w="38100">
            <a:solidFill>
              <a:srgbClr val="FFFF66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828800" y="56388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dirty="0">
                <a:solidFill>
                  <a:schemeClr val="folHlink"/>
                </a:solidFill>
                <a:latin typeface="Times New Roman" pitchFamily="18" charset="0"/>
              </a:rPr>
              <a:t>A</a:t>
            </a:r>
            <a:endParaRPr lang="en-US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154613" y="5791200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X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6096000" y="2438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P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7696201" y="2286000"/>
          <a:ext cx="1433262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3" imgW="291960" imgH="241200" progId="Equation.DSMT4">
                  <p:embed/>
                </p:oleObj>
              </mc:Choice>
              <mc:Fallback>
                <p:oleObj name="Equation" r:id="rId3" imgW="291960" imgH="2412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1" y="2286000"/>
                        <a:ext cx="1433262" cy="105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3" name="Oval 9"/>
          <p:cNvSpPr>
            <a:spLocks noChangeArrowheads="1"/>
          </p:cNvSpPr>
          <p:nvPr/>
        </p:nvSpPr>
        <p:spPr bwMode="auto">
          <a:xfrm>
            <a:off x="1371600" y="2895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4" name="Oval 10"/>
          <p:cNvSpPr>
            <a:spLocks noChangeArrowheads="1"/>
          </p:cNvSpPr>
          <p:nvPr/>
        </p:nvSpPr>
        <p:spPr bwMode="auto">
          <a:xfrm>
            <a:off x="6248400" y="2895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5" name="Oval 11"/>
          <p:cNvSpPr>
            <a:spLocks noChangeArrowheads="1"/>
          </p:cNvSpPr>
          <p:nvPr/>
        </p:nvSpPr>
        <p:spPr bwMode="auto">
          <a:xfrm>
            <a:off x="2160588" y="38862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6" name="Oval 12"/>
          <p:cNvSpPr>
            <a:spLocks noChangeArrowheads="1"/>
          </p:cNvSpPr>
          <p:nvPr/>
        </p:nvSpPr>
        <p:spPr bwMode="auto">
          <a:xfrm>
            <a:off x="5410200" y="38862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7" name="Oval 13"/>
          <p:cNvSpPr>
            <a:spLocks noChangeArrowheads="1"/>
          </p:cNvSpPr>
          <p:nvPr/>
        </p:nvSpPr>
        <p:spPr bwMode="auto">
          <a:xfrm>
            <a:off x="1447800" y="4800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8" name="Oval 14"/>
          <p:cNvSpPr>
            <a:spLocks noChangeArrowheads="1"/>
          </p:cNvSpPr>
          <p:nvPr/>
        </p:nvSpPr>
        <p:spPr bwMode="auto">
          <a:xfrm>
            <a:off x="5383213" y="4800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9" name="Oval 15"/>
          <p:cNvSpPr>
            <a:spLocks noChangeArrowheads="1"/>
          </p:cNvSpPr>
          <p:nvPr/>
        </p:nvSpPr>
        <p:spPr bwMode="auto">
          <a:xfrm>
            <a:off x="1981200" y="5562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20" name="Oval 16"/>
          <p:cNvSpPr>
            <a:spLocks noChangeArrowheads="1"/>
          </p:cNvSpPr>
          <p:nvPr/>
        </p:nvSpPr>
        <p:spPr bwMode="auto">
          <a:xfrm>
            <a:off x="5383213" y="5562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1295400" y="24384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M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2008188" y="35052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1526" name="Text Box 22"/>
          <p:cNvSpPr txBox="1">
            <a:spLocks noChangeArrowheads="1"/>
          </p:cNvSpPr>
          <p:nvPr/>
        </p:nvSpPr>
        <p:spPr bwMode="auto">
          <a:xfrm>
            <a:off x="5257800" y="35052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G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1527" name="Text Box 23"/>
          <p:cNvSpPr txBox="1">
            <a:spLocks noChangeArrowheads="1"/>
          </p:cNvSpPr>
          <p:nvPr/>
        </p:nvSpPr>
        <p:spPr bwMode="auto">
          <a:xfrm>
            <a:off x="5230813" y="42672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S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auto">
          <a:xfrm>
            <a:off x="1295400" y="44196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R</a:t>
            </a:r>
            <a:endParaRPr lang="en-US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21529" name="Object 25"/>
          <p:cNvGraphicFramePr>
            <a:graphicFrameLocks noChangeAspect="1"/>
          </p:cNvGraphicFramePr>
          <p:nvPr/>
        </p:nvGraphicFramePr>
        <p:xfrm>
          <a:off x="6669088" y="3276600"/>
          <a:ext cx="24352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5" imgW="774360" imgH="279360" progId="Equation.DSMT4">
                  <p:embed/>
                </p:oleObj>
              </mc:Choice>
              <mc:Fallback>
                <p:oleObj name="Equation" r:id="rId5" imgW="774360" imgH="2793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9088" y="3276600"/>
                        <a:ext cx="2435225" cy="1200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30" name="Object 26"/>
          <p:cNvGraphicFramePr>
            <a:graphicFrameLocks noChangeAspect="1"/>
          </p:cNvGraphicFramePr>
          <p:nvPr/>
        </p:nvGraphicFramePr>
        <p:xfrm>
          <a:off x="6477000" y="4495800"/>
          <a:ext cx="1219200" cy="1145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7" imgW="228600" imgH="215640" progId="Equation.3">
                  <p:embed/>
                </p:oleObj>
              </mc:Choice>
              <mc:Fallback>
                <p:oleObj name="Equation" r:id="rId7" imgW="228600" imgH="215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495800"/>
                        <a:ext cx="1219200" cy="11454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31" name="Object 27"/>
          <p:cNvGraphicFramePr>
            <a:graphicFrameLocks noChangeAspect="1"/>
          </p:cNvGraphicFramePr>
          <p:nvPr/>
        </p:nvGraphicFramePr>
        <p:xfrm>
          <a:off x="7239000" y="5631911"/>
          <a:ext cx="1360487" cy="1226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9" imgW="266400" imgH="241200" progId="Equation.DSMT4">
                  <p:embed/>
                </p:oleObj>
              </mc:Choice>
              <mc:Fallback>
                <p:oleObj name="Equation" r:id="rId9" imgW="266400" imgH="2412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5631911"/>
                        <a:ext cx="1360487" cy="12260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33" name="Rectangle 29"/>
          <p:cNvSpPr>
            <a:spLocks noChangeArrowheads="1"/>
          </p:cNvSpPr>
          <p:nvPr/>
        </p:nvSpPr>
        <p:spPr bwMode="auto">
          <a:xfrm>
            <a:off x="0" y="1905000"/>
            <a:ext cx="1219200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endParaRPr lang="en-US" sz="2000" dirty="0" smtClean="0">
              <a:solidFill>
                <a:schemeClr val="tx1"/>
              </a:solidFill>
            </a:endParaRPr>
          </a:p>
          <a:p>
            <a:pPr algn="l"/>
            <a:endParaRPr lang="en-US" sz="2000" dirty="0" smtClean="0"/>
          </a:p>
          <a:p>
            <a:pPr algn="l"/>
            <a:endParaRPr lang="en-US" sz="2000" dirty="0" smtClean="0">
              <a:solidFill>
                <a:schemeClr val="tx1"/>
              </a:solidFill>
            </a:endParaRPr>
          </a:p>
          <a:p>
            <a:pPr algn="l"/>
            <a:r>
              <a:rPr lang="en-US" sz="2000" dirty="0" smtClean="0">
                <a:solidFill>
                  <a:schemeClr val="tx1"/>
                </a:solidFill>
              </a:rPr>
              <a:t>#</a:t>
            </a:r>
            <a:r>
              <a:rPr lang="en-US" sz="2000" dirty="0">
                <a:solidFill>
                  <a:schemeClr val="tx1"/>
                </a:solidFill>
              </a:rPr>
              <a:t>1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#2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#3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#4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/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 </a:t>
            </a:r>
            <a:endParaRPr lang="en-US" sz="2000" dirty="0">
              <a:solidFill>
                <a:schemeClr val="tx1"/>
              </a:solidFill>
            </a:endParaRPr>
          </a:p>
        </p:txBody>
      </p:sp>
      <p:graphicFrame>
        <p:nvGraphicFramePr>
          <p:cNvPr id="21537" name="Object 33"/>
          <p:cNvGraphicFramePr>
            <a:graphicFrameLocks noChangeAspect="1"/>
          </p:cNvGraphicFramePr>
          <p:nvPr/>
        </p:nvGraphicFramePr>
        <p:xfrm>
          <a:off x="7924800" y="4495800"/>
          <a:ext cx="1219200" cy="1145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11" imgW="228600" imgH="215640" progId="Equation.3">
                  <p:embed/>
                </p:oleObj>
              </mc:Choice>
              <mc:Fallback>
                <p:oleObj name="Equation" r:id="rId11" imgW="228600" imgH="215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4800" y="4495800"/>
                        <a:ext cx="1219200" cy="11454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Flowchart: Document 3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1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7" name="Picture 21" descr=" line1.gif                                                      00011952 Ben's Mac                      B4360510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371725"/>
            <a:ext cx="2730500" cy="1905000"/>
          </a:xfrm>
          <a:prstGeom prst="rect">
            <a:avLst/>
          </a:prstGeom>
          <a:noFill/>
        </p:spPr>
      </p:pic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1366838" y="5381625"/>
            <a:ext cx="2062162" cy="381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656C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1724025" y="1057275"/>
            <a:ext cx="561975" cy="381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1360488" y="1009471"/>
            <a:ext cx="743447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400" dirty="0"/>
              <a:t>A  </a:t>
            </a:r>
            <a:r>
              <a:rPr lang="en-US" altLang="en-US" sz="2400" b="1" dirty="0"/>
              <a:t>line</a:t>
            </a:r>
            <a:r>
              <a:rPr lang="en-US" altLang="en-US" sz="2400" dirty="0"/>
              <a:t>  extends in one dimension. It is usually represented</a:t>
            </a:r>
          </a:p>
          <a:p>
            <a:r>
              <a:rPr lang="en-US" altLang="en-US" sz="2400" dirty="0"/>
              <a:t>by a straight line with two arrowheads to indicate that </a:t>
            </a:r>
            <a:br>
              <a:rPr lang="en-US" altLang="en-US" sz="2400" dirty="0"/>
            </a:br>
            <a:r>
              <a:rPr lang="en-US" altLang="en-US" sz="2400" dirty="0"/>
              <a:t>the line extends without end in two directions.   </a:t>
            </a:r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>
            <a:off x="4002088" y="4319588"/>
            <a:ext cx="330200" cy="42386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3338513" y="4273550"/>
            <a:ext cx="1827212" cy="552450"/>
            <a:chOff x="2103" y="2692"/>
            <a:chExt cx="1151" cy="348"/>
          </a:xfrm>
        </p:grpSpPr>
        <p:pic>
          <p:nvPicPr>
            <p:cNvPr id="4118" name="Picture 22" descr="l par l. gif            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 r="81363"/>
            <a:stretch>
              <a:fillRect/>
            </a:stretch>
          </p:blipFill>
          <p:spPr bwMode="auto">
            <a:xfrm>
              <a:off x="2575" y="2692"/>
              <a:ext cx="112" cy="348"/>
            </a:xfrm>
            <a:prstGeom prst="rect">
              <a:avLst/>
            </a:prstGeom>
            <a:noFill/>
          </p:spPr>
        </p:pic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2103" y="2737"/>
              <a:ext cx="1151" cy="261"/>
              <a:chOff x="2103" y="2737"/>
              <a:chExt cx="1151" cy="261"/>
            </a:xfrm>
          </p:grpSpPr>
          <p:sp>
            <p:nvSpPr>
              <p:cNvPr id="4120" name="Text Box 24"/>
              <p:cNvSpPr txBox="1">
                <a:spLocks noChangeArrowheads="1"/>
              </p:cNvSpPr>
              <p:nvPr/>
            </p:nvSpPr>
            <p:spPr bwMode="auto">
              <a:xfrm>
                <a:off x="2103" y="2748"/>
                <a:ext cx="11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altLang="en-US" sz="2000" b="1">
                    <a:latin typeface="Helvetica" charset="0"/>
                  </a:rPr>
                  <a:t>Line	or </a:t>
                </a:r>
                <a:r>
                  <a:rPr lang="en-US" altLang="en-US" sz="2000" b="1" i="1">
                    <a:latin typeface="Helvetica" charset="0"/>
                  </a:rPr>
                  <a:t>AB</a:t>
                </a:r>
                <a:endParaRPr lang="en-US" altLang="en-US" sz="2000" b="1">
                  <a:latin typeface="Helvetica" charset="0"/>
                </a:endParaRPr>
              </a:p>
            </p:txBody>
          </p:sp>
          <p:sp>
            <p:nvSpPr>
              <p:cNvPr id="4121" name="Line 25"/>
              <p:cNvSpPr>
                <a:spLocks noChangeShapeType="1"/>
              </p:cNvSpPr>
              <p:nvPr/>
            </p:nvSpPr>
            <p:spPr bwMode="auto">
              <a:xfrm>
                <a:off x="2977" y="2737"/>
                <a:ext cx="21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sm"/>
                <a:tailEnd type="arrow" w="med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4127" name="Rectangle 31"/>
          <p:cNvSpPr>
            <a:spLocks noChangeArrowheads="1"/>
          </p:cNvSpPr>
          <p:nvPr/>
        </p:nvSpPr>
        <p:spPr bwMode="auto">
          <a:xfrm>
            <a:off x="3316288" y="2160588"/>
            <a:ext cx="330200" cy="42386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119" name="Picture 23" descr="l par l. gif                                                   00000037Emily's Mac                    B38A4CE0:"/>
          <p:cNvPicPr>
            <a:picLocks noChangeAspect="1" noChangeArrowheads="1"/>
          </p:cNvPicPr>
          <p:nvPr/>
        </p:nvPicPr>
        <p:blipFill>
          <a:blip r:embed="rId3" cstate="print"/>
          <a:srcRect r="81363"/>
          <a:stretch>
            <a:fillRect/>
          </a:stretch>
        </p:blipFill>
        <p:spPr bwMode="auto">
          <a:xfrm>
            <a:off x="3411538" y="2133600"/>
            <a:ext cx="177800" cy="552450"/>
          </a:xfrm>
          <a:prstGeom prst="rect">
            <a:avLst/>
          </a:prstGeom>
          <a:noFill/>
        </p:spPr>
      </p:pic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1331913" y="5334000"/>
            <a:ext cx="67394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400" b="1" dirty="0"/>
              <a:t>Collinear points</a:t>
            </a:r>
            <a:r>
              <a:rPr lang="en-US" altLang="en-US" sz="2400" dirty="0"/>
              <a:t>  are points that lie on the same line.</a:t>
            </a:r>
          </a:p>
        </p:txBody>
      </p: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3787775" y="2990850"/>
            <a:ext cx="1344613" cy="868363"/>
            <a:chOff x="2386" y="1884"/>
            <a:chExt cx="847" cy="547"/>
          </a:xfrm>
        </p:grpSpPr>
        <p:sp>
          <p:nvSpPr>
            <p:cNvPr id="4133" name="Oval 37"/>
            <p:cNvSpPr>
              <a:spLocks noChangeArrowheads="1"/>
            </p:cNvSpPr>
            <p:nvPr/>
          </p:nvSpPr>
          <p:spPr bwMode="auto">
            <a:xfrm>
              <a:off x="2386" y="1884"/>
              <a:ext cx="86" cy="86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5" name="Oval 39"/>
            <p:cNvSpPr>
              <a:spLocks noChangeArrowheads="1"/>
            </p:cNvSpPr>
            <p:nvPr/>
          </p:nvSpPr>
          <p:spPr bwMode="auto">
            <a:xfrm>
              <a:off x="3147" y="2345"/>
              <a:ext cx="86" cy="86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" name="Flowchart: Document 2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4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5" grpId="0" animBg="1"/>
      <p:bldP spid="4115" grpId="0" animBg="1"/>
      <p:bldP spid="4129" grpId="0" animBg="1"/>
      <p:bldP spid="4127" grpId="0" animBg="1"/>
      <p:bldP spid="412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2746375" y="1928812"/>
            <a:ext cx="1779588" cy="344488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247" name="Picture 7" descr="&#10;image7.gif                                                     00011952 Ben's Mac                      B4360510:"/>
          <p:cNvPicPr>
            <a:picLocks noChangeAspect="1" noChangeArrowheads="1"/>
          </p:cNvPicPr>
          <p:nvPr/>
        </p:nvPicPr>
        <p:blipFill>
          <a:blip r:embed="rId2" cstate="print"/>
          <a:srcRect l="13553" r="21976" b="59769"/>
          <a:stretch>
            <a:fillRect/>
          </a:stretch>
        </p:blipFill>
        <p:spPr bwMode="auto">
          <a:xfrm>
            <a:off x="5727700" y="2135187"/>
            <a:ext cx="2235200" cy="444500"/>
          </a:xfrm>
          <a:prstGeom prst="rect">
            <a:avLst/>
          </a:prstGeom>
          <a:noFill/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355725" y="1419225"/>
            <a:ext cx="41973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200"/>
              <a:t>If </a:t>
            </a:r>
            <a:r>
              <a:rPr lang="en-US" altLang="en-US" sz="2200" i="1"/>
              <a:t>C</a:t>
            </a:r>
            <a:r>
              <a:rPr lang="en-US" altLang="en-US" sz="2200"/>
              <a:t> is between </a:t>
            </a:r>
            <a:r>
              <a:rPr lang="en-US" altLang="en-US" sz="2200" i="1"/>
              <a:t>A</a:t>
            </a:r>
            <a:r>
              <a:rPr lang="en-US" altLang="en-US" sz="2200"/>
              <a:t> and </a:t>
            </a:r>
            <a:r>
              <a:rPr lang="en-US" altLang="en-US" sz="2200" i="1"/>
              <a:t>B</a:t>
            </a:r>
            <a:r>
              <a:rPr lang="en-US" altLang="en-US" sz="2200"/>
              <a:t>, then </a:t>
            </a:r>
            <a:r>
              <a:rPr lang="en-US" altLang="en-US" sz="2200" i="1"/>
              <a:t>C</a:t>
            </a:r>
            <a:r>
              <a:rPr lang="en-US" altLang="en-US" sz="2200" b="1" i="1">
                <a:solidFill>
                  <a:srgbClr val="FE000D"/>
                </a:solidFill>
              </a:rPr>
              <a:t>A</a:t>
            </a:r>
            <a:endParaRPr lang="en-US" altLang="en-US" sz="2200"/>
          </a:p>
          <a:p>
            <a:pPr>
              <a:lnSpc>
                <a:spcPct val="120000"/>
              </a:lnSpc>
            </a:pPr>
            <a:r>
              <a:rPr lang="en-US" altLang="en-US" sz="2200"/>
              <a:t>and </a:t>
            </a:r>
            <a:r>
              <a:rPr lang="en-US" altLang="en-US" sz="2200" i="1"/>
              <a:t>C</a:t>
            </a:r>
            <a:r>
              <a:rPr lang="en-US" altLang="en-US" sz="2200" b="1" i="1">
                <a:solidFill>
                  <a:schemeClr val="accent2"/>
                </a:solidFill>
              </a:rPr>
              <a:t>B</a:t>
            </a:r>
            <a:r>
              <a:rPr lang="en-US" altLang="en-US" sz="2200"/>
              <a:t> are  </a:t>
            </a:r>
            <a:r>
              <a:rPr lang="en-US" altLang="en-US" sz="2200" b="1"/>
              <a:t>opposite rays</a:t>
            </a:r>
            <a:r>
              <a:rPr lang="en-US" altLang="en-US" sz="2200"/>
              <a:t>.</a:t>
            </a: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4826000" y="1487487"/>
            <a:ext cx="3460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sm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1943100" y="1906587"/>
            <a:ext cx="3460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sm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6908800" y="2795587"/>
            <a:ext cx="1841500" cy="673100"/>
            <a:chOff x="4344" y="1760"/>
            <a:chExt cx="1160" cy="424"/>
          </a:xfrm>
        </p:grpSpPr>
        <p:pic>
          <p:nvPicPr>
            <p:cNvPr id="10254" name="Picture 14" descr="&#10;image7.gif                                                     00011952 Ben's Mac                      B4360510:"/>
            <p:cNvPicPr>
              <a:picLocks noChangeAspect="1" noChangeArrowheads="1"/>
            </p:cNvPicPr>
            <p:nvPr/>
          </p:nvPicPr>
          <p:blipFill>
            <a:blip r:embed="rId2" cstate="print"/>
            <a:srcRect l="62083" t="62065" r="28206"/>
            <a:stretch>
              <a:fillRect/>
            </a:stretch>
          </p:blipFill>
          <p:spPr bwMode="auto">
            <a:xfrm>
              <a:off x="4548" y="1920"/>
              <a:ext cx="212" cy="264"/>
            </a:xfrm>
            <a:prstGeom prst="rect">
              <a:avLst/>
            </a:prstGeom>
            <a:noFill/>
          </p:spPr>
        </p:pic>
        <p:sp>
          <p:nvSpPr>
            <p:cNvPr id="10257" name="Line 17"/>
            <p:cNvSpPr>
              <a:spLocks noChangeShapeType="1"/>
            </p:cNvSpPr>
            <p:nvPr/>
          </p:nvSpPr>
          <p:spPr bwMode="auto">
            <a:xfrm>
              <a:off x="4344" y="1816"/>
              <a:ext cx="1160" cy="0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4600" y="1760"/>
              <a:ext cx="112" cy="112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5130800" y="2795587"/>
            <a:ext cx="1790700" cy="660400"/>
            <a:chOff x="3224" y="1760"/>
            <a:chExt cx="1128" cy="416"/>
          </a:xfrm>
        </p:grpSpPr>
        <p:pic>
          <p:nvPicPr>
            <p:cNvPr id="10253" name="Picture 13" descr="&#10;image7.gif                                                     00011952 Ben's Mac                      B4360510:"/>
            <p:cNvPicPr>
              <a:picLocks noChangeAspect="1" noChangeArrowheads="1"/>
            </p:cNvPicPr>
            <p:nvPr/>
          </p:nvPicPr>
          <p:blipFill>
            <a:blip r:embed="rId2" cstate="print"/>
            <a:srcRect l="21243" t="60918" r="68864"/>
            <a:stretch>
              <a:fillRect/>
            </a:stretch>
          </p:blipFill>
          <p:spPr bwMode="auto">
            <a:xfrm>
              <a:off x="3672" y="1904"/>
              <a:ext cx="216" cy="272"/>
            </a:xfrm>
            <a:prstGeom prst="rect">
              <a:avLst/>
            </a:prstGeom>
            <a:noFill/>
          </p:spPr>
        </p:pic>
        <p:sp>
          <p:nvSpPr>
            <p:cNvPr id="10256" name="Line 16"/>
            <p:cNvSpPr>
              <a:spLocks noChangeShapeType="1"/>
            </p:cNvSpPr>
            <p:nvPr/>
          </p:nvSpPr>
          <p:spPr bwMode="auto">
            <a:xfrm flipH="1">
              <a:off x="3224" y="1816"/>
              <a:ext cx="1128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3744" y="1760"/>
              <a:ext cx="112" cy="112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6788150" y="2795587"/>
            <a:ext cx="234950" cy="685800"/>
            <a:chOff x="4268" y="1760"/>
            <a:chExt cx="148" cy="432"/>
          </a:xfrm>
        </p:grpSpPr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4288" y="1760"/>
              <a:ext cx="112" cy="112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261" name="Picture 21" descr="&#10;image7.gif                                                     00011952 Ben's Mac                      B4360510:"/>
            <p:cNvPicPr>
              <a:picLocks noChangeAspect="1" noChangeArrowheads="1"/>
            </p:cNvPicPr>
            <p:nvPr/>
          </p:nvPicPr>
          <p:blipFill>
            <a:blip r:embed="rId2" cstate="print"/>
            <a:srcRect l="49995" t="62065" r="43227"/>
            <a:stretch>
              <a:fillRect/>
            </a:stretch>
          </p:blipFill>
          <p:spPr bwMode="auto">
            <a:xfrm>
              <a:off x="4268" y="1928"/>
              <a:ext cx="148" cy="264"/>
            </a:xfrm>
            <a:prstGeom prst="rect">
              <a:avLst/>
            </a:prstGeom>
            <a:noFill/>
          </p:spPr>
        </p:pic>
      </p:grpSp>
      <p:sp>
        <p:nvSpPr>
          <p:cNvPr id="10265" name="Rectangle 25"/>
          <p:cNvSpPr>
            <a:spLocks noChangeArrowheads="1"/>
          </p:cNvSpPr>
          <p:nvPr/>
        </p:nvSpPr>
        <p:spPr bwMode="auto">
          <a:xfrm>
            <a:off x="1120775" y="4049712"/>
            <a:ext cx="6804025" cy="97948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1292225" y="4176712"/>
            <a:ext cx="67849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en-US" sz="2200" dirty="0" smtClean="0"/>
              <a:t>Any </a:t>
            </a:r>
            <a:r>
              <a:rPr lang="en-US" altLang="en-US" sz="2200" dirty="0"/>
              <a:t>two opposite rays </a:t>
            </a:r>
            <a:r>
              <a:rPr lang="en-US" altLang="en-US" sz="2200" dirty="0" smtClean="0"/>
              <a:t>are collinear</a:t>
            </a:r>
            <a:r>
              <a:rPr lang="en-US" altLang="en-US" sz="2200" dirty="0"/>
              <a:t>. Segments, rays, and lines are coplanar if they </a:t>
            </a:r>
            <a:r>
              <a:rPr lang="en-US" altLang="en-US" sz="2200" dirty="0" smtClean="0"/>
              <a:t>lie </a:t>
            </a:r>
            <a:r>
              <a:rPr lang="en-US" altLang="en-US" sz="2200" dirty="0"/>
              <a:t>on the same plane.</a:t>
            </a:r>
          </a:p>
        </p:txBody>
      </p:sp>
      <p:sp>
        <p:nvSpPr>
          <p:cNvPr id="25" name="Flowchart: Document 2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 animBg="1"/>
      <p:bldP spid="10265" grpId="0" animBg="1"/>
      <p:bldP spid="10266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914400" y="1066800"/>
            <a:ext cx="4343400" cy="471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200" dirty="0" smtClean="0"/>
              <a:t>Name two pairs </a:t>
            </a:r>
            <a:r>
              <a:rPr lang="en-US" altLang="en-US" sz="2200" dirty="0"/>
              <a:t>of opposite rays. 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301750" y="2279650"/>
            <a:ext cx="1447800" cy="4191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1298575" y="2303462"/>
            <a:ext cx="1411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en-US" sz="2000" b="1">
                <a:latin typeface="Helvetica" charset="0"/>
              </a:rPr>
              <a:t>S</a:t>
            </a:r>
            <a:r>
              <a:rPr lang="en-US" altLang="en-US" sz="1800" b="1">
                <a:latin typeface="Helvetica" charset="0"/>
              </a:rPr>
              <a:t>OLUTION</a:t>
            </a:r>
            <a:r>
              <a:rPr lang="en-US" altLang="en-US" b="1"/>
              <a:t>  </a:t>
            </a:r>
          </a:p>
        </p:txBody>
      </p:sp>
      <p:pic>
        <p:nvPicPr>
          <p:cNvPr id="13323" name="Picture 11" descr="&#10;image8.gif                                                     00011952 Ben's Mac                      B4360510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375" y="2579687"/>
            <a:ext cx="3086100" cy="2036763"/>
          </a:xfrm>
          <a:prstGeom prst="rect">
            <a:avLst/>
          </a:prstGeom>
          <a:noFill/>
        </p:spPr>
      </p:pic>
      <p:sp>
        <p:nvSpPr>
          <p:cNvPr id="13354" name="Oval 42"/>
          <p:cNvSpPr>
            <a:spLocks noChangeArrowheads="1"/>
          </p:cNvSpPr>
          <p:nvPr/>
        </p:nvSpPr>
        <p:spPr bwMode="auto">
          <a:xfrm>
            <a:off x="6619875" y="3468687"/>
            <a:ext cx="139700" cy="1397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5664200" y="2881312"/>
            <a:ext cx="2286000" cy="1481138"/>
            <a:chOff x="3774" y="1574"/>
            <a:chExt cx="1440" cy="933"/>
          </a:xfrm>
        </p:grpSpPr>
        <p:sp>
          <p:nvSpPr>
            <p:cNvPr id="13355" name="Oval 43"/>
            <p:cNvSpPr>
              <a:spLocks noChangeArrowheads="1"/>
            </p:cNvSpPr>
            <p:nvPr/>
          </p:nvSpPr>
          <p:spPr bwMode="auto">
            <a:xfrm>
              <a:off x="3774" y="1574"/>
              <a:ext cx="88" cy="88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72" name="Oval 60"/>
            <p:cNvSpPr>
              <a:spLocks noChangeArrowheads="1"/>
            </p:cNvSpPr>
            <p:nvPr/>
          </p:nvSpPr>
          <p:spPr bwMode="auto">
            <a:xfrm>
              <a:off x="4377" y="1953"/>
              <a:ext cx="88" cy="88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73" name="Oval 61"/>
            <p:cNvSpPr>
              <a:spLocks noChangeArrowheads="1"/>
            </p:cNvSpPr>
            <p:nvPr/>
          </p:nvSpPr>
          <p:spPr bwMode="auto">
            <a:xfrm>
              <a:off x="5126" y="2419"/>
              <a:ext cx="88" cy="88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69"/>
          <p:cNvGrpSpPr>
            <a:grpSpLocks/>
          </p:cNvGrpSpPr>
          <p:nvPr/>
        </p:nvGrpSpPr>
        <p:grpSpPr bwMode="auto">
          <a:xfrm>
            <a:off x="5715000" y="2787650"/>
            <a:ext cx="2133600" cy="1389062"/>
            <a:chOff x="3806" y="1523"/>
            <a:chExt cx="1344" cy="875"/>
          </a:xfrm>
        </p:grpSpPr>
        <p:sp>
          <p:nvSpPr>
            <p:cNvPr id="13378" name="Oval 66"/>
            <p:cNvSpPr>
              <a:spLocks noChangeArrowheads="1"/>
            </p:cNvSpPr>
            <p:nvPr/>
          </p:nvSpPr>
          <p:spPr bwMode="auto">
            <a:xfrm>
              <a:off x="3806" y="2310"/>
              <a:ext cx="88" cy="88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79" name="Oval 67"/>
            <p:cNvSpPr>
              <a:spLocks noChangeArrowheads="1"/>
            </p:cNvSpPr>
            <p:nvPr/>
          </p:nvSpPr>
          <p:spPr bwMode="auto">
            <a:xfrm>
              <a:off x="4369" y="1953"/>
              <a:ext cx="88" cy="88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80" name="Oval 68"/>
            <p:cNvSpPr>
              <a:spLocks noChangeArrowheads="1"/>
            </p:cNvSpPr>
            <p:nvPr/>
          </p:nvSpPr>
          <p:spPr bwMode="auto">
            <a:xfrm>
              <a:off x="5062" y="1523"/>
              <a:ext cx="88" cy="88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2" name="Flowchart: Document 4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4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1295400" y="2971800"/>
          <a:ext cx="2833687" cy="945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0" name="Equation" r:id="rId5" imgW="927000" imgH="253800" progId="Equation.3">
                  <p:embed/>
                </p:oleObj>
              </mc:Choice>
              <mc:Fallback>
                <p:oleObj name="Equation" r:id="rId5" imgW="927000" imgH="2538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971800"/>
                        <a:ext cx="2833687" cy="9452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3886200"/>
          <a:ext cx="2989262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1" name="Equation" r:id="rId7" imgW="977760" imgH="253800" progId="Equation.3">
                  <p:embed/>
                </p:oleObj>
              </mc:Choice>
              <mc:Fallback>
                <p:oleObj name="Equation" r:id="rId7" imgW="977760" imgH="2538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886200"/>
                        <a:ext cx="2989262" cy="944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727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animBg="1"/>
      <p:bldP spid="13322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647700"/>
            <a:ext cx="9144000" cy="56261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876300" y="635000"/>
            <a:ext cx="7340600" cy="5448300"/>
          </a:xfrm>
          <a:custGeom>
            <a:avLst/>
            <a:gdLst>
              <a:gd name="G0" fmla="+- 6480 0 0"/>
              <a:gd name="G1" fmla="+- 7594 0 0"/>
              <a:gd name="G2" fmla="+- 4620 0 0"/>
              <a:gd name="G3" fmla="+- 21600 0 6480"/>
              <a:gd name="G4" fmla="+- 21600 0 7594"/>
              <a:gd name="G5" fmla="+- 21600 0 4620"/>
              <a:gd name="G6" fmla="+- 6480 0 10800"/>
              <a:gd name="G7" fmla="+- 7594 0 10800"/>
              <a:gd name="G8" fmla="*/ G7 4620 G6"/>
              <a:gd name="G9" fmla="+- 21600 0 G8"/>
              <a:gd name="T0" fmla="*/ G8 w 21600"/>
              <a:gd name="T1" fmla="*/ G1 h 21600"/>
              <a:gd name="T2" fmla="*/ G9 w 21600"/>
              <a:gd name="T3" fmla="*/ G4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10800" y="0"/>
                </a:moveTo>
                <a:lnTo>
                  <a:pt x="6480" y="4620"/>
                </a:lnTo>
                <a:lnTo>
                  <a:pt x="7594" y="4620"/>
                </a:lnTo>
                <a:lnTo>
                  <a:pt x="7594" y="7594"/>
                </a:lnTo>
                <a:lnTo>
                  <a:pt x="4620" y="7594"/>
                </a:lnTo>
                <a:lnTo>
                  <a:pt x="4620" y="6480"/>
                </a:lnTo>
                <a:lnTo>
                  <a:pt x="0" y="10800"/>
                </a:lnTo>
                <a:lnTo>
                  <a:pt x="4620" y="15120"/>
                </a:lnTo>
                <a:lnTo>
                  <a:pt x="4620" y="14006"/>
                </a:lnTo>
                <a:lnTo>
                  <a:pt x="7594" y="14006"/>
                </a:lnTo>
                <a:lnTo>
                  <a:pt x="7594" y="16980"/>
                </a:lnTo>
                <a:lnTo>
                  <a:pt x="6480" y="16980"/>
                </a:lnTo>
                <a:lnTo>
                  <a:pt x="10800" y="21600"/>
                </a:lnTo>
                <a:lnTo>
                  <a:pt x="15120" y="16980"/>
                </a:lnTo>
                <a:lnTo>
                  <a:pt x="14006" y="16980"/>
                </a:lnTo>
                <a:lnTo>
                  <a:pt x="14006" y="14006"/>
                </a:lnTo>
                <a:lnTo>
                  <a:pt x="16980" y="14006"/>
                </a:lnTo>
                <a:lnTo>
                  <a:pt x="16980" y="15120"/>
                </a:lnTo>
                <a:lnTo>
                  <a:pt x="21600" y="10800"/>
                </a:lnTo>
                <a:lnTo>
                  <a:pt x="16980" y="6480"/>
                </a:lnTo>
                <a:lnTo>
                  <a:pt x="16980" y="7594"/>
                </a:lnTo>
                <a:lnTo>
                  <a:pt x="14006" y="7594"/>
                </a:lnTo>
                <a:lnTo>
                  <a:pt x="14006" y="4620"/>
                </a:lnTo>
                <a:lnTo>
                  <a:pt x="15120" y="462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984250" y="2482850"/>
            <a:ext cx="7262813" cy="1897063"/>
          </a:xfrm>
          <a:prstGeom prst="parallelogram">
            <a:avLst>
              <a:gd name="adj" fmla="val 56168"/>
            </a:avLst>
          </a:prstGeom>
          <a:solidFill>
            <a:schemeClr val="hlink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001838" y="2482850"/>
            <a:ext cx="5203825" cy="1897063"/>
          </a:xfrm>
          <a:prstGeom prst="rect">
            <a:avLst/>
          </a:prstGeom>
          <a:solidFill>
            <a:schemeClr val="hlink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998663" y="2493963"/>
            <a:ext cx="521811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91440" bIns="91440"/>
          <a:lstStyle/>
          <a:p>
            <a:r>
              <a:rPr lang="en-US" altLang="en-US" sz="2200"/>
              <a:t>A </a:t>
            </a:r>
            <a:r>
              <a:rPr lang="en-US" altLang="en-US" sz="2200" b="1"/>
              <a:t>plane</a:t>
            </a:r>
            <a:r>
              <a:rPr lang="en-US" altLang="en-US" sz="2200"/>
              <a:t> extends in two dimensions.  It is </a:t>
            </a:r>
          </a:p>
          <a:p>
            <a:r>
              <a:rPr lang="en-US" altLang="en-US" sz="2200"/>
              <a:t>usually represented by a shape that looks </a:t>
            </a:r>
          </a:p>
          <a:p>
            <a:r>
              <a:rPr lang="en-US" altLang="en-US" sz="2200"/>
              <a:t>like a table or a wall, however you must </a:t>
            </a:r>
          </a:p>
          <a:p>
            <a:r>
              <a:rPr lang="en-US" altLang="en-US" sz="2200"/>
              <a:t>imagine that the plane extends without end.</a:t>
            </a:r>
            <a:endParaRPr lang="en-US" altLang="en-US"/>
          </a:p>
        </p:txBody>
      </p:sp>
      <p:sp>
        <p:nvSpPr>
          <p:cNvPr id="12" name="Flowchart: Document 1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 autoUpdateAnimBg="0"/>
      <p:bldP spid="20483" grpId="0" animBg="1"/>
      <p:bldP spid="20484" grpId="0" animBg="1"/>
      <p:bldP spid="20485" grpId="0" animBg="1"/>
      <p:bldP spid="20486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rapezoid 32"/>
          <p:cNvSpPr/>
          <p:nvPr/>
        </p:nvSpPr>
        <p:spPr>
          <a:xfrm rot="5400000" flipV="1">
            <a:off x="5867400" y="2514600"/>
            <a:ext cx="4191000" cy="1752600"/>
          </a:xfrm>
          <a:prstGeom prst="trapezoid">
            <a:avLst>
              <a:gd name="adj" fmla="val 964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rapezoid 31"/>
          <p:cNvSpPr/>
          <p:nvPr/>
        </p:nvSpPr>
        <p:spPr>
          <a:xfrm rot="16200000" flipV="1">
            <a:off x="3352800" y="2514600"/>
            <a:ext cx="4191000" cy="1752600"/>
          </a:xfrm>
          <a:prstGeom prst="trapezoid">
            <a:avLst>
              <a:gd name="adj" fmla="val 964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rapezoid 30"/>
          <p:cNvSpPr/>
          <p:nvPr/>
        </p:nvSpPr>
        <p:spPr>
          <a:xfrm flipV="1">
            <a:off x="4572000" y="1295400"/>
            <a:ext cx="4267200" cy="1752600"/>
          </a:xfrm>
          <a:prstGeom prst="trapezoid">
            <a:avLst>
              <a:gd name="adj" fmla="val 1004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Document 1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28600" y="1143000"/>
            <a:ext cx="45182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>
                <a:latin typeface="Times New Roman" pitchFamily="18" charset="0"/>
              </a:rPr>
              <a:t>A </a:t>
            </a:r>
            <a:r>
              <a:rPr lang="en-US" sz="2400" b="1" dirty="0" smtClean="0">
                <a:latin typeface="Times New Roman" pitchFamily="18" charset="0"/>
              </a:rPr>
              <a:t>PLANE is a flat surface like…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371600" y="1676400"/>
            <a:ext cx="31542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latin typeface="Times New Roman" pitchFamily="18" charset="0"/>
              </a:rPr>
              <a:t>The floor beneath you,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371600" y="2209800"/>
            <a:ext cx="3106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latin typeface="Times New Roman" pitchFamily="18" charset="0"/>
              </a:rPr>
              <a:t>The ceiling above you,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371600" y="2743200"/>
            <a:ext cx="31045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latin typeface="Times New Roman" pitchFamily="18" charset="0"/>
              </a:rPr>
              <a:t>The walls around you.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16" name="Trapezoid 15"/>
          <p:cNvSpPr/>
          <p:nvPr/>
        </p:nvSpPr>
        <p:spPr>
          <a:xfrm>
            <a:off x="4572000" y="3733800"/>
            <a:ext cx="4267200" cy="1752600"/>
          </a:xfrm>
          <a:prstGeom prst="trapezoid">
            <a:avLst>
              <a:gd name="adj" fmla="val 1004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6172200" y="3352800"/>
            <a:ext cx="1066800" cy="1600200"/>
            <a:chOff x="5792788" y="1752600"/>
            <a:chExt cx="1066800" cy="1600200"/>
          </a:xfrm>
        </p:grpSpPr>
        <p:sp>
          <p:nvSpPr>
            <p:cNvPr id="17" name="Smiley Face 16"/>
            <p:cNvSpPr/>
            <p:nvPr/>
          </p:nvSpPr>
          <p:spPr>
            <a:xfrm>
              <a:off x="6096000" y="1752600"/>
              <a:ext cx="457200" cy="533400"/>
            </a:xfrm>
            <a:prstGeom prst="smileyFace">
              <a:avLst/>
            </a:prstGeom>
            <a:solidFill>
              <a:srgbClr val="FFFF66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Elbow Connector 18"/>
            <p:cNvCxnSpPr>
              <a:stCxn id="17" idx="4"/>
            </p:cNvCxnSpPr>
            <p:nvPr/>
          </p:nvCxnSpPr>
          <p:spPr>
            <a:xfrm rot="5400000">
              <a:off x="6057900" y="2552700"/>
              <a:ext cx="533400" cy="1588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19"/>
            <p:cNvCxnSpPr/>
            <p:nvPr/>
          </p:nvCxnSpPr>
          <p:spPr>
            <a:xfrm rot="5400000">
              <a:off x="5829300" y="2857500"/>
              <a:ext cx="533400" cy="457200"/>
            </a:xfrm>
            <a:prstGeom prst="bentConnector3">
              <a:avLst>
                <a:gd name="adj1" fmla="val 10816"/>
              </a:avLst>
            </a:prstGeom>
            <a:ln w="381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/>
            <p:nvPr/>
          </p:nvCxnSpPr>
          <p:spPr>
            <a:xfrm rot="16200000" flipH="1">
              <a:off x="6325394" y="2820194"/>
              <a:ext cx="533400" cy="531812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>
              <a:endCxn id="17" idx="4"/>
            </p:cNvCxnSpPr>
            <p:nvPr/>
          </p:nvCxnSpPr>
          <p:spPr>
            <a:xfrm rot="10800000" flipV="1">
              <a:off x="6324600" y="2133600"/>
              <a:ext cx="534988" cy="152400"/>
            </a:xfrm>
            <a:prstGeom prst="bentConnector4">
              <a:avLst>
                <a:gd name="adj1" fmla="val 28635"/>
                <a:gd name="adj2" fmla="val 250000"/>
              </a:avLst>
            </a:prstGeom>
            <a:ln w="381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/>
            <p:nvPr/>
          </p:nvCxnSpPr>
          <p:spPr>
            <a:xfrm rot="16200000" flipH="1">
              <a:off x="5715794" y="2058194"/>
              <a:ext cx="685800" cy="531812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1295400" y="5638800"/>
            <a:ext cx="701865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latin typeface="Times New Roman" pitchFamily="18" charset="0"/>
              </a:rPr>
              <a:t>Except the floor, and walls and ceiling go on forever.</a:t>
            </a:r>
            <a:endParaRPr lang="en-US" sz="2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1" animBg="1"/>
      <p:bldP spid="32" grpId="1" animBg="1"/>
      <p:bldP spid="31" grpId="0" animBg="1"/>
      <p:bldP spid="10" grpId="0" autoUpdateAnimBg="0"/>
      <p:bldP spid="11" grpId="0" autoUpdateAnimBg="0"/>
      <p:bldP spid="14" grpId="0" autoUpdateAnimBg="0"/>
      <p:bldP spid="15" grpId="0" autoUpdateAnimBg="0"/>
      <p:bldP spid="16" grpId="0" animBg="1"/>
      <p:bldP spid="34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1373188" y="1350288"/>
            <a:ext cx="1903412" cy="381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00"/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1338263" y="1321713"/>
            <a:ext cx="642316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b="1" dirty="0"/>
              <a:t>Coplanar points</a:t>
            </a:r>
            <a:r>
              <a:rPr lang="en-US" altLang="en-US" sz="2200" dirty="0"/>
              <a:t>  are points that lie on the same plane.</a:t>
            </a:r>
          </a:p>
        </p:txBody>
      </p: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2438400" y="3962400"/>
            <a:ext cx="26789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Plane </a:t>
            </a:r>
            <a:r>
              <a:rPr lang="en-US" altLang="en-US" sz="2200" b="1" i="1">
                <a:solidFill>
                  <a:srgbClr val="FE000D"/>
                </a:solidFill>
              </a:rPr>
              <a:t>M</a:t>
            </a:r>
            <a:r>
              <a:rPr lang="en-US" altLang="en-US" sz="2200"/>
              <a:t> or plane </a:t>
            </a:r>
            <a:r>
              <a:rPr lang="en-US" altLang="en-US" sz="2200" b="1" i="1"/>
              <a:t>ABC</a:t>
            </a:r>
          </a:p>
        </p:txBody>
      </p:sp>
      <p:sp>
        <p:nvSpPr>
          <p:cNvPr id="6174" name="AutoShape 30"/>
          <p:cNvSpPr>
            <a:spLocks noChangeArrowheads="1"/>
          </p:cNvSpPr>
          <p:nvPr/>
        </p:nvSpPr>
        <p:spPr bwMode="auto">
          <a:xfrm>
            <a:off x="2514600" y="1905000"/>
            <a:ext cx="3810000" cy="1828800"/>
          </a:xfrm>
          <a:prstGeom prst="parallelogram">
            <a:avLst>
              <a:gd name="adj" fmla="val 52083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00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341688" y="2133600"/>
            <a:ext cx="2220912" cy="1341438"/>
            <a:chOff x="2112" y="2304"/>
            <a:chExt cx="1399" cy="845"/>
          </a:xfrm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2256" y="2304"/>
              <a:ext cx="199" cy="221"/>
              <a:chOff x="1384" y="1871"/>
              <a:chExt cx="226" cy="251"/>
            </a:xfrm>
          </p:grpSpPr>
          <p:sp>
            <p:nvSpPr>
              <p:cNvPr id="6164" name="Oval 20"/>
              <p:cNvSpPr>
                <a:spLocks noChangeArrowheads="1"/>
              </p:cNvSpPr>
              <p:nvPr/>
            </p:nvSpPr>
            <p:spPr bwMode="auto">
              <a:xfrm>
                <a:off x="1563" y="1879"/>
                <a:ext cx="47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altLang="en-US"/>
              </a:p>
            </p:txBody>
          </p:sp>
          <p:sp>
            <p:nvSpPr>
              <p:cNvPr id="6165" name="Text Box 21"/>
              <p:cNvSpPr txBox="1">
                <a:spLocks noChangeArrowheads="1"/>
              </p:cNvSpPr>
              <p:nvPr/>
            </p:nvSpPr>
            <p:spPr bwMode="auto">
              <a:xfrm>
                <a:off x="1384" y="1871"/>
                <a:ext cx="143" cy="2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/>
              <a:lstStyle/>
              <a:p>
                <a:r>
                  <a:rPr lang="en-US" altLang="en-US" b="1" i="1"/>
                  <a:t>A</a:t>
                </a:r>
              </a:p>
            </p:txBody>
          </p:sp>
        </p:grpSp>
        <p:grpSp>
          <p:nvGrpSpPr>
            <p:cNvPr id="4" name="Group 22"/>
            <p:cNvGrpSpPr>
              <a:grpSpLocks/>
            </p:cNvGrpSpPr>
            <p:nvPr/>
          </p:nvGrpSpPr>
          <p:grpSpPr bwMode="auto">
            <a:xfrm>
              <a:off x="3312" y="2448"/>
              <a:ext cx="199" cy="221"/>
              <a:chOff x="1384" y="1871"/>
              <a:chExt cx="226" cy="251"/>
            </a:xfrm>
          </p:grpSpPr>
          <p:sp>
            <p:nvSpPr>
              <p:cNvPr id="6167" name="Oval 23"/>
              <p:cNvSpPr>
                <a:spLocks noChangeArrowheads="1"/>
              </p:cNvSpPr>
              <p:nvPr/>
            </p:nvSpPr>
            <p:spPr bwMode="auto">
              <a:xfrm>
                <a:off x="1563" y="1879"/>
                <a:ext cx="47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altLang="en-US"/>
              </a:p>
            </p:txBody>
          </p:sp>
          <p:sp>
            <p:nvSpPr>
              <p:cNvPr id="6168" name="Text Box 24"/>
              <p:cNvSpPr txBox="1">
                <a:spLocks noChangeArrowheads="1"/>
              </p:cNvSpPr>
              <p:nvPr/>
            </p:nvSpPr>
            <p:spPr bwMode="auto">
              <a:xfrm>
                <a:off x="1384" y="1871"/>
                <a:ext cx="143" cy="2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/>
              <a:lstStyle/>
              <a:p>
                <a:r>
                  <a:rPr lang="en-US" altLang="en-US" b="1" i="1"/>
                  <a:t>C</a:t>
                </a:r>
              </a:p>
            </p:txBody>
          </p:sp>
        </p:grpSp>
        <p:sp>
          <p:nvSpPr>
            <p:cNvPr id="6169" name="Text Box 25"/>
            <p:cNvSpPr txBox="1">
              <a:spLocks noChangeArrowheads="1"/>
            </p:cNvSpPr>
            <p:nvPr/>
          </p:nvSpPr>
          <p:spPr bwMode="auto">
            <a:xfrm>
              <a:off x="3120" y="2928"/>
              <a:ext cx="12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r>
                <a:rPr lang="en-US" altLang="en-US" sz="3200" b="1" i="1">
                  <a:solidFill>
                    <a:srgbClr val="FE000D"/>
                  </a:solidFill>
                </a:rPr>
                <a:t>M</a:t>
              </a:r>
              <a:endParaRPr lang="en-US" altLang="en-US" b="1" i="1"/>
            </a:p>
          </p:txBody>
        </p:sp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2112" y="2928"/>
              <a:ext cx="199" cy="221"/>
              <a:chOff x="1384" y="1871"/>
              <a:chExt cx="226" cy="251"/>
            </a:xfrm>
          </p:grpSpPr>
          <p:sp>
            <p:nvSpPr>
              <p:cNvPr id="6171" name="Oval 27"/>
              <p:cNvSpPr>
                <a:spLocks noChangeArrowheads="1"/>
              </p:cNvSpPr>
              <p:nvPr/>
            </p:nvSpPr>
            <p:spPr bwMode="auto">
              <a:xfrm>
                <a:off x="1563" y="1879"/>
                <a:ext cx="47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altLang="en-US"/>
              </a:p>
            </p:txBody>
          </p:sp>
          <p:sp>
            <p:nvSpPr>
              <p:cNvPr id="6172" name="Text Box 28"/>
              <p:cNvSpPr txBox="1">
                <a:spLocks noChangeArrowheads="1"/>
              </p:cNvSpPr>
              <p:nvPr/>
            </p:nvSpPr>
            <p:spPr bwMode="auto">
              <a:xfrm>
                <a:off x="1384" y="1871"/>
                <a:ext cx="143" cy="2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/>
              <a:lstStyle/>
              <a:p>
                <a:r>
                  <a:rPr lang="en-US" altLang="en-US" b="1" i="1"/>
                  <a:t>B</a:t>
                </a:r>
              </a:p>
            </p:txBody>
          </p:sp>
        </p:grpSp>
      </p:grpSp>
      <p:sp>
        <p:nvSpPr>
          <p:cNvPr id="22" name="Flowchart: Document 2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3" grpId="0" autoUpdateAnimBg="0"/>
      <p:bldP spid="617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haroni" pitchFamily="2" charset="-79"/>
                <a:cs typeface="Aharoni" pitchFamily="2" charset="-79"/>
              </a:rPr>
              <a:t>Finding and Describing Patterns</a:t>
            </a:r>
            <a:endParaRPr lang="en-US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990600"/>
            <a:ext cx="42938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Identify what number is next in the pattern: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990600" y="1600200"/>
          <a:ext cx="5562600" cy="3825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Equation" r:id="rId4" imgW="1625400" imgH="2057400" progId="Equation.DSMT4">
                  <p:embed/>
                </p:oleObj>
              </mc:Choice>
              <mc:Fallback>
                <p:oleObj name="Equation" r:id="rId4" imgW="1625400" imgH="20574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600200"/>
                        <a:ext cx="5562600" cy="38254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4876800" y="1918063"/>
            <a:ext cx="762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105400" y="2769326"/>
            <a:ext cx="762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724400" y="3618411"/>
            <a:ext cx="762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486400" y="4458789"/>
            <a:ext cx="762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436326" y="5296989"/>
            <a:ext cx="762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438400" y="1981200"/>
            <a:ext cx="301686" cy="369332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895600" y="1981200"/>
            <a:ext cx="301686" cy="369332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733800" y="1981200"/>
            <a:ext cx="301686" cy="369332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0" y="1981200"/>
            <a:ext cx="301686" cy="369332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953000" y="1474113"/>
            <a:ext cx="609600" cy="430887"/>
          </a:xfrm>
          <a:prstGeom prst="rect">
            <a:avLst/>
          </a:prstGeom>
          <a:solidFill>
            <a:srgbClr val="FF33CC"/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19</a:t>
            </a:r>
            <a:endParaRPr lang="en-US" sz="2200" dirty="0"/>
          </a:p>
        </p:txBody>
      </p:sp>
      <p:sp>
        <p:nvSpPr>
          <p:cNvPr id="19" name="TextBox 18"/>
          <p:cNvSpPr txBox="1"/>
          <p:nvPr/>
        </p:nvSpPr>
        <p:spPr>
          <a:xfrm>
            <a:off x="2514600" y="2743200"/>
            <a:ext cx="301686" cy="369332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971800" y="2743200"/>
            <a:ext cx="301686" cy="369332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810000" y="2743200"/>
            <a:ext cx="418704" cy="369332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12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438400" y="2743200"/>
            <a:ext cx="474810" cy="369332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X 2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971800" y="2743200"/>
            <a:ext cx="474810" cy="369332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X 2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810000" y="2743200"/>
            <a:ext cx="474810" cy="369332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X 2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572000" y="2743200"/>
            <a:ext cx="474810" cy="369332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X 2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257800" y="2286000"/>
            <a:ext cx="470000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48</a:t>
            </a:r>
            <a:endParaRPr lang="en-US" sz="2200" dirty="0"/>
          </a:p>
        </p:txBody>
      </p:sp>
      <p:sp>
        <p:nvSpPr>
          <p:cNvPr id="28" name="TextBox 27"/>
          <p:cNvSpPr txBox="1"/>
          <p:nvPr/>
        </p:nvSpPr>
        <p:spPr>
          <a:xfrm>
            <a:off x="4876800" y="3200400"/>
            <a:ext cx="470000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15</a:t>
            </a:r>
            <a:endParaRPr lang="en-US" sz="2200" dirty="0"/>
          </a:p>
        </p:txBody>
      </p:sp>
      <p:sp>
        <p:nvSpPr>
          <p:cNvPr id="29" name="TextBox 28"/>
          <p:cNvSpPr txBox="1"/>
          <p:nvPr/>
        </p:nvSpPr>
        <p:spPr>
          <a:xfrm>
            <a:off x="2743200" y="4419600"/>
            <a:ext cx="712054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X  ½ </a:t>
            </a:r>
            <a:endParaRPr lang="en-US" sz="2200" dirty="0"/>
          </a:p>
        </p:txBody>
      </p:sp>
      <p:sp>
        <p:nvSpPr>
          <p:cNvPr id="30" name="TextBox 29"/>
          <p:cNvSpPr txBox="1"/>
          <p:nvPr/>
        </p:nvSpPr>
        <p:spPr>
          <a:xfrm>
            <a:off x="3581400" y="4419600"/>
            <a:ext cx="712054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X  ½ </a:t>
            </a:r>
            <a:endParaRPr lang="en-US" sz="2200" dirty="0"/>
          </a:p>
        </p:txBody>
      </p:sp>
      <p:sp>
        <p:nvSpPr>
          <p:cNvPr id="31" name="TextBox 30"/>
          <p:cNvSpPr txBox="1"/>
          <p:nvPr/>
        </p:nvSpPr>
        <p:spPr>
          <a:xfrm>
            <a:off x="4419600" y="4419600"/>
            <a:ext cx="712054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X  ½ </a:t>
            </a:r>
            <a:endParaRPr lang="en-US" sz="2200" dirty="0"/>
          </a:p>
        </p:txBody>
      </p:sp>
      <p:sp>
        <p:nvSpPr>
          <p:cNvPr id="32" name="TextBox 31"/>
          <p:cNvSpPr txBox="1"/>
          <p:nvPr/>
        </p:nvSpPr>
        <p:spPr>
          <a:xfrm>
            <a:off x="5638800" y="4038600"/>
            <a:ext cx="327334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4</a:t>
            </a:r>
            <a:endParaRPr lang="en-US" sz="2200" dirty="0"/>
          </a:p>
        </p:txBody>
      </p:sp>
      <p:sp>
        <p:nvSpPr>
          <p:cNvPr id="33" name="TextBox 32"/>
          <p:cNvSpPr txBox="1"/>
          <p:nvPr/>
        </p:nvSpPr>
        <p:spPr>
          <a:xfrm>
            <a:off x="2286000" y="5334000"/>
            <a:ext cx="327334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1</a:t>
            </a:r>
            <a:endParaRPr lang="en-US" sz="2200" dirty="0"/>
          </a:p>
        </p:txBody>
      </p:sp>
      <p:sp>
        <p:nvSpPr>
          <p:cNvPr id="34" name="TextBox 33"/>
          <p:cNvSpPr txBox="1"/>
          <p:nvPr/>
        </p:nvSpPr>
        <p:spPr>
          <a:xfrm>
            <a:off x="2819400" y="5334000"/>
            <a:ext cx="327334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2</a:t>
            </a:r>
            <a:endParaRPr lang="en-US" sz="2200" dirty="0"/>
          </a:p>
        </p:txBody>
      </p:sp>
      <p:sp>
        <p:nvSpPr>
          <p:cNvPr id="35" name="TextBox 34"/>
          <p:cNvSpPr txBox="1"/>
          <p:nvPr/>
        </p:nvSpPr>
        <p:spPr>
          <a:xfrm>
            <a:off x="3352800" y="5334000"/>
            <a:ext cx="327334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3</a:t>
            </a:r>
            <a:endParaRPr lang="en-US" sz="2200" dirty="0"/>
          </a:p>
        </p:txBody>
      </p:sp>
      <p:sp>
        <p:nvSpPr>
          <p:cNvPr id="36" name="TextBox 35"/>
          <p:cNvSpPr txBox="1"/>
          <p:nvPr/>
        </p:nvSpPr>
        <p:spPr>
          <a:xfrm>
            <a:off x="3810000" y="5334000"/>
            <a:ext cx="327334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4</a:t>
            </a:r>
            <a:endParaRPr lang="en-US" sz="2200" dirty="0"/>
          </a:p>
        </p:txBody>
      </p:sp>
      <p:sp>
        <p:nvSpPr>
          <p:cNvPr id="37" name="TextBox 36"/>
          <p:cNvSpPr txBox="1"/>
          <p:nvPr/>
        </p:nvSpPr>
        <p:spPr>
          <a:xfrm>
            <a:off x="4419600" y="5334000"/>
            <a:ext cx="327334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5</a:t>
            </a:r>
            <a:endParaRPr lang="en-US" sz="2200" dirty="0"/>
          </a:p>
        </p:txBody>
      </p:sp>
      <p:sp>
        <p:nvSpPr>
          <p:cNvPr id="38" name="TextBox 37"/>
          <p:cNvSpPr txBox="1"/>
          <p:nvPr/>
        </p:nvSpPr>
        <p:spPr>
          <a:xfrm>
            <a:off x="5029200" y="5334000"/>
            <a:ext cx="327334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6</a:t>
            </a:r>
            <a:endParaRPr lang="en-US" sz="2200" dirty="0"/>
          </a:p>
        </p:txBody>
      </p:sp>
      <p:sp>
        <p:nvSpPr>
          <p:cNvPr id="39" name="TextBox 38"/>
          <p:cNvSpPr txBox="1"/>
          <p:nvPr/>
        </p:nvSpPr>
        <p:spPr>
          <a:xfrm>
            <a:off x="5638800" y="4876800"/>
            <a:ext cx="470000" cy="430887"/>
          </a:xfrm>
          <a:prstGeom prst="rect">
            <a:avLst/>
          </a:prstGeom>
          <a:solidFill>
            <a:srgbClr val="FF33CC"/>
          </a:solidFill>
        </p:spPr>
        <p:txBody>
          <a:bodyPr wrap="none" rtlCol="0">
            <a:spAutoFit/>
          </a:bodyPr>
          <a:lstStyle/>
          <a:p>
            <a:r>
              <a:rPr lang="en-US" sz="2200" dirty="0" smtClean="0"/>
              <a:t>22</a:t>
            </a:r>
            <a:endParaRPr lang="en-US" sz="22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4" dur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4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7" dur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4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0" dur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4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3" dur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8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2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6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0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5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0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5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0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5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2" animBg="1"/>
      <p:bldP spid="25" grpId="1" animBg="1"/>
      <p:bldP spid="25" grpId="2" animBg="1"/>
      <p:bldP spid="26" grpId="0" animBg="1"/>
      <p:bldP spid="26" grpId="2" animBg="1"/>
      <p:bldP spid="27" grpId="0" animBg="1"/>
      <p:bldP spid="27" grpId="1" animBg="1"/>
      <p:bldP spid="28" grpId="0" animBg="1"/>
      <p:bldP spid="28" grpId="1" animBg="1"/>
      <p:bldP spid="29" grpId="0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39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2057400" y="1219200"/>
            <a:ext cx="1217612" cy="38100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00"/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4648200" y="1219200"/>
            <a:ext cx="4343400" cy="1371600"/>
          </a:xfrm>
          <a:prstGeom prst="parallelogram">
            <a:avLst>
              <a:gd name="adj" fmla="val 79167"/>
            </a:avLst>
          </a:prstGeom>
          <a:solidFill>
            <a:srgbClr val="0066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04800" y="1143000"/>
            <a:ext cx="418018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latin typeface="Times New Roman" pitchFamily="18" charset="0"/>
              </a:rPr>
              <a:t>To name this PLANE, </a:t>
            </a:r>
          </a:p>
          <a:p>
            <a:pPr algn="l"/>
            <a:r>
              <a:rPr lang="en-US" sz="2400" b="1" dirty="0" smtClean="0">
                <a:latin typeface="Times New Roman" pitchFamily="18" charset="0"/>
              </a:rPr>
              <a:t>List any 3 non-collinear points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29701" name="Oval 5"/>
          <p:cNvSpPr>
            <a:spLocks noChangeArrowheads="1"/>
          </p:cNvSpPr>
          <p:nvPr/>
        </p:nvSpPr>
        <p:spPr bwMode="auto">
          <a:xfrm>
            <a:off x="6019800" y="1524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2" name="Oval 6"/>
          <p:cNvSpPr>
            <a:spLocks noChangeArrowheads="1"/>
          </p:cNvSpPr>
          <p:nvPr/>
        </p:nvSpPr>
        <p:spPr bwMode="auto">
          <a:xfrm>
            <a:off x="6248400" y="21336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Oval 7"/>
          <p:cNvSpPr>
            <a:spLocks noChangeArrowheads="1"/>
          </p:cNvSpPr>
          <p:nvPr/>
        </p:nvSpPr>
        <p:spPr bwMode="auto">
          <a:xfrm>
            <a:off x="6705600" y="1524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4" name="Oval 8"/>
          <p:cNvSpPr>
            <a:spLocks noChangeArrowheads="1"/>
          </p:cNvSpPr>
          <p:nvPr/>
        </p:nvSpPr>
        <p:spPr bwMode="auto">
          <a:xfrm>
            <a:off x="7391400" y="15240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5" name="Oval 9"/>
          <p:cNvSpPr>
            <a:spLocks noChangeArrowheads="1"/>
          </p:cNvSpPr>
          <p:nvPr/>
        </p:nvSpPr>
        <p:spPr bwMode="auto">
          <a:xfrm>
            <a:off x="7086600" y="2057400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5638800" y="13716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tx1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6623050" y="11430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dirty="0">
                <a:solidFill>
                  <a:schemeClr val="tx1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7620000" y="13716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tx1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7239000" y="21336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tx1"/>
                </a:solidFill>
                <a:latin typeface="Times New Roman" pitchFamily="18" charset="0"/>
              </a:rPr>
              <a:t>E</a:t>
            </a: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5943600" y="20574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>
                <a:solidFill>
                  <a:schemeClr val="tx1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296862" y="2286000"/>
            <a:ext cx="1444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>
                <a:latin typeface="Times New Roman" pitchFamily="18" charset="0"/>
              </a:rPr>
              <a:t>Plane . . . 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1973262" y="2133600"/>
            <a:ext cx="904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>
                <a:latin typeface="Times New Roman" pitchFamily="18" charset="0"/>
              </a:rPr>
              <a:t>ABD 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1973262" y="2590800"/>
            <a:ext cx="887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ABE 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9714" name="Text Box 18"/>
          <p:cNvSpPr txBox="1">
            <a:spLocks noChangeArrowheads="1"/>
          </p:cNvSpPr>
          <p:nvPr/>
        </p:nvSpPr>
        <p:spPr bwMode="auto">
          <a:xfrm>
            <a:off x="1973262" y="3048000"/>
            <a:ext cx="922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ACD 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9715" name="Text Box 19"/>
          <p:cNvSpPr txBox="1">
            <a:spLocks noChangeArrowheads="1"/>
          </p:cNvSpPr>
          <p:nvPr/>
        </p:nvSpPr>
        <p:spPr bwMode="auto">
          <a:xfrm>
            <a:off x="1973262" y="3505200"/>
            <a:ext cx="904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ACE 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9716" name="Text Box 20"/>
          <p:cNvSpPr txBox="1">
            <a:spLocks noChangeArrowheads="1"/>
          </p:cNvSpPr>
          <p:nvPr/>
        </p:nvSpPr>
        <p:spPr bwMode="auto">
          <a:xfrm>
            <a:off x="1973262" y="3962400"/>
            <a:ext cx="887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BDE 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9717" name="Text Box 21"/>
          <p:cNvSpPr txBox="1">
            <a:spLocks noChangeArrowheads="1"/>
          </p:cNvSpPr>
          <p:nvPr/>
        </p:nvSpPr>
        <p:spPr bwMode="auto">
          <a:xfrm>
            <a:off x="1973262" y="4419600"/>
            <a:ext cx="904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EAC 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29718" name="Text Box 22"/>
          <p:cNvSpPr txBox="1">
            <a:spLocks noChangeArrowheads="1"/>
          </p:cNvSpPr>
          <p:nvPr/>
        </p:nvSpPr>
        <p:spPr bwMode="auto">
          <a:xfrm>
            <a:off x="5013702" y="3276600"/>
            <a:ext cx="4130298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latin typeface="Times New Roman" pitchFamily="18" charset="0"/>
              </a:rPr>
              <a:t>NAMES YOU CANNOT USE</a:t>
            </a:r>
            <a:r>
              <a:rPr lang="en-US" sz="2400" b="1" dirty="0">
                <a:solidFill>
                  <a:schemeClr val="folHlink"/>
                </a:solidFill>
                <a:latin typeface="Times New Roman" pitchFamily="18" charset="0"/>
              </a:rPr>
              <a:t/>
            </a:r>
            <a:br>
              <a:rPr lang="en-US" sz="2400" b="1" dirty="0">
                <a:solidFill>
                  <a:schemeClr val="folHlink"/>
                </a:solidFill>
                <a:latin typeface="Times New Roman" pitchFamily="18" charset="0"/>
              </a:rPr>
            </a:br>
            <a:r>
              <a:rPr lang="en-US" sz="2400" b="1" dirty="0" smtClean="0">
                <a:solidFill>
                  <a:schemeClr val="folHlink"/>
                </a:solidFill>
                <a:latin typeface="Times New Roman" pitchFamily="18" charset="0"/>
              </a:rPr>
              <a:t>	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</a:rPr>
              <a:t>ABC    </a:t>
            </a: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</a:rPr>
              <a:t>BCA   CAB</a:t>
            </a:r>
          </a:p>
          <a:p>
            <a:pPr algn="l"/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</a:rPr>
              <a:t>	BAC    </a:t>
            </a: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</a:rPr>
              <a:t>ACB   CBA</a:t>
            </a:r>
            <a:endParaRPr lang="en-US" sz="2400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26" name="Flowchart: Document 2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91137" name="Picture 1" descr="C:\FILES\pictures (fun)\CUEs\attentio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971800"/>
            <a:ext cx="609600" cy="609600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3352800" y="49530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>
                <a:latin typeface="Times New Roman" pitchFamily="18" charset="0"/>
              </a:rPr>
              <a:t>What’s wrong with these names?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3352800" y="5562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>
                <a:latin typeface="Times New Roman" pitchFamily="18" charset="0"/>
              </a:rPr>
              <a:t>These are collinear points</a:t>
            </a:r>
            <a:endParaRPr lang="en-US" sz="2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1" grpId="0" autoUpdateAnimBg="0"/>
      <p:bldP spid="29712" grpId="0" autoUpdateAnimBg="0"/>
      <p:bldP spid="29713" grpId="0" autoUpdateAnimBg="0"/>
      <p:bldP spid="29714" grpId="0" autoUpdateAnimBg="0"/>
      <p:bldP spid="29715" grpId="0" autoUpdateAnimBg="0"/>
      <p:bldP spid="29716" grpId="0" autoUpdateAnimBg="0"/>
      <p:bldP spid="29717" grpId="0" autoUpdateAnimBg="0"/>
      <p:bldP spid="29718" grpId="0" animBg="1" autoUpdateAnimBg="0"/>
      <p:bldP spid="29" grpId="0" autoUpdateAnimBg="0"/>
      <p:bldP spid="30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Document 2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5" name="AutoShape 30"/>
          <p:cNvSpPr>
            <a:spLocks noChangeArrowheads="1"/>
          </p:cNvSpPr>
          <p:nvPr/>
        </p:nvSpPr>
        <p:spPr bwMode="auto">
          <a:xfrm>
            <a:off x="5029200" y="990600"/>
            <a:ext cx="3810000" cy="1828800"/>
          </a:xfrm>
          <a:prstGeom prst="parallelogram">
            <a:avLst>
              <a:gd name="adj" fmla="val 52083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200"/>
          </a:p>
        </p:txBody>
      </p:sp>
      <p:grpSp>
        <p:nvGrpSpPr>
          <p:cNvPr id="29" name="Group 18"/>
          <p:cNvGrpSpPr>
            <a:grpSpLocks/>
          </p:cNvGrpSpPr>
          <p:nvPr/>
        </p:nvGrpSpPr>
        <p:grpSpPr bwMode="auto">
          <a:xfrm>
            <a:off x="5856288" y="1219200"/>
            <a:ext cx="2220912" cy="1341438"/>
            <a:chOff x="2112" y="2304"/>
            <a:chExt cx="1399" cy="845"/>
          </a:xfrm>
        </p:grpSpPr>
        <p:grpSp>
          <p:nvGrpSpPr>
            <p:cNvPr id="30" name="Group 19"/>
            <p:cNvGrpSpPr>
              <a:grpSpLocks/>
            </p:cNvGrpSpPr>
            <p:nvPr/>
          </p:nvGrpSpPr>
          <p:grpSpPr bwMode="auto">
            <a:xfrm>
              <a:off x="2244" y="2289"/>
              <a:ext cx="197" cy="219"/>
              <a:chOff x="1384" y="1871"/>
              <a:chExt cx="226" cy="251"/>
            </a:xfrm>
          </p:grpSpPr>
          <p:sp>
            <p:nvSpPr>
              <p:cNvPr id="38" name="Oval 20"/>
              <p:cNvSpPr>
                <a:spLocks noChangeArrowheads="1"/>
              </p:cNvSpPr>
              <p:nvPr/>
            </p:nvSpPr>
            <p:spPr bwMode="auto">
              <a:xfrm>
                <a:off x="1563" y="1879"/>
                <a:ext cx="47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altLang="en-US"/>
              </a:p>
            </p:txBody>
          </p:sp>
          <p:sp>
            <p:nvSpPr>
              <p:cNvPr id="39" name="Text Box 21"/>
              <p:cNvSpPr txBox="1">
                <a:spLocks noChangeArrowheads="1"/>
              </p:cNvSpPr>
              <p:nvPr/>
            </p:nvSpPr>
            <p:spPr bwMode="auto">
              <a:xfrm>
                <a:off x="1384" y="1871"/>
                <a:ext cx="143" cy="2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/>
              <a:lstStyle/>
              <a:p>
                <a:r>
                  <a:rPr lang="en-US" altLang="en-US" b="1" i="1"/>
                  <a:t>A</a:t>
                </a:r>
              </a:p>
            </p:txBody>
          </p:sp>
        </p:grpSp>
        <p:grpSp>
          <p:nvGrpSpPr>
            <p:cNvPr id="31" name="Group 22"/>
            <p:cNvGrpSpPr>
              <a:grpSpLocks/>
            </p:cNvGrpSpPr>
            <p:nvPr/>
          </p:nvGrpSpPr>
          <p:grpSpPr bwMode="auto">
            <a:xfrm>
              <a:off x="3300" y="2433"/>
              <a:ext cx="197" cy="219"/>
              <a:chOff x="1384" y="1871"/>
              <a:chExt cx="226" cy="251"/>
            </a:xfrm>
          </p:grpSpPr>
          <p:sp>
            <p:nvSpPr>
              <p:cNvPr id="36" name="Oval 23"/>
              <p:cNvSpPr>
                <a:spLocks noChangeArrowheads="1"/>
              </p:cNvSpPr>
              <p:nvPr/>
            </p:nvSpPr>
            <p:spPr bwMode="auto">
              <a:xfrm>
                <a:off x="1563" y="1879"/>
                <a:ext cx="47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altLang="en-US"/>
              </a:p>
            </p:txBody>
          </p:sp>
          <p:sp>
            <p:nvSpPr>
              <p:cNvPr id="37" name="Text Box 24"/>
              <p:cNvSpPr txBox="1">
                <a:spLocks noChangeArrowheads="1"/>
              </p:cNvSpPr>
              <p:nvPr/>
            </p:nvSpPr>
            <p:spPr bwMode="auto">
              <a:xfrm>
                <a:off x="1384" y="1871"/>
                <a:ext cx="143" cy="2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/>
              <a:lstStyle/>
              <a:p>
                <a:r>
                  <a:rPr lang="en-US" altLang="en-US" b="1" i="1"/>
                  <a:t>C</a:t>
                </a:r>
              </a:p>
            </p:txBody>
          </p:sp>
        </p:grpSp>
        <p:sp>
          <p:nvSpPr>
            <p:cNvPr id="32" name="Text Box 25"/>
            <p:cNvSpPr txBox="1">
              <a:spLocks noChangeArrowheads="1"/>
            </p:cNvSpPr>
            <p:nvPr/>
          </p:nvSpPr>
          <p:spPr bwMode="auto">
            <a:xfrm>
              <a:off x="3120" y="2928"/>
              <a:ext cx="126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/>
            <a:lstStyle/>
            <a:p>
              <a:r>
                <a:rPr lang="en-US" altLang="en-US" sz="3200" b="1" i="1">
                  <a:solidFill>
                    <a:srgbClr val="FE000D"/>
                  </a:solidFill>
                </a:rPr>
                <a:t>M</a:t>
              </a:r>
              <a:endParaRPr lang="en-US" altLang="en-US" b="1" i="1"/>
            </a:p>
          </p:txBody>
        </p:sp>
        <p:grpSp>
          <p:nvGrpSpPr>
            <p:cNvPr id="33" name="Group 26"/>
            <p:cNvGrpSpPr>
              <a:grpSpLocks/>
            </p:cNvGrpSpPr>
            <p:nvPr/>
          </p:nvGrpSpPr>
          <p:grpSpPr bwMode="auto">
            <a:xfrm>
              <a:off x="2100" y="2913"/>
              <a:ext cx="197" cy="219"/>
              <a:chOff x="1384" y="1871"/>
              <a:chExt cx="226" cy="251"/>
            </a:xfrm>
          </p:grpSpPr>
          <p:sp>
            <p:nvSpPr>
              <p:cNvPr id="34" name="Oval 27"/>
              <p:cNvSpPr>
                <a:spLocks noChangeArrowheads="1"/>
              </p:cNvSpPr>
              <p:nvPr/>
            </p:nvSpPr>
            <p:spPr bwMode="auto">
              <a:xfrm>
                <a:off x="1563" y="1879"/>
                <a:ext cx="47" cy="4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 altLang="en-US"/>
              </a:p>
            </p:txBody>
          </p:sp>
          <p:sp>
            <p:nvSpPr>
              <p:cNvPr id="35" name="Text Box 28"/>
              <p:cNvSpPr txBox="1">
                <a:spLocks noChangeArrowheads="1"/>
              </p:cNvSpPr>
              <p:nvPr/>
            </p:nvSpPr>
            <p:spPr bwMode="auto">
              <a:xfrm>
                <a:off x="1384" y="1871"/>
                <a:ext cx="143" cy="2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/>
              <a:lstStyle/>
              <a:p>
                <a:r>
                  <a:rPr lang="en-US" altLang="en-US" b="1" i="1"/>
                  <a:t>B</a:t>
                </a:r>
              </a:p>
            </p:txBody>
          </p:sp>
        </p:grpSp>
      </p:grp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152400" y="990600"/>
            <a:ext cx="436638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dirty="0" smtClean="0"/>
              <a:t>So why do we draw a plane like this?</a:t>
            </a:r>
            <a:endParaRPr lang="en-US" altLang="en-US" sz="2200" dirty="0"/>
          </a:p>
        </p:txBody>
      </p:sp>
      <p:sp>
        <p:nvSpPr>
          <p:cNvPr id="41" name="Rectangle 40"/>
          <p:cNvSpPr/>
          <p:nvPr/>
        </p:nvSpPr>
        <p:spPr>
          <a:xfrm>
            <a:off x="2971800" y="3505200"/>
            <a:ext cx="5638800" cy="369332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http://www.houseof3d.com/pete/applets/graph/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612775" y="3076575"/>
            <a:ext cx="1447800" cy="4191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609600" y="3100388"/>
            <a:ext cx="1411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en-US" sz="2000" b="1">
                <a:latin typeface="Helvetica" charset="0"/>
              </a:rPr>
              <a:t>S</a:t>
            </a:r>
            <a:r>
              <a:rPr lang="en-US" altLang="en-US" sz="1800" b="1">
                <a:latin typeface="Helvetica" charset="0"/>
              </a:rPr>
              <a:t>OLUTION</a:t>
            </a:r>
            <a:r>
              <a:rPr lang="en-US" altLang="en-US" b="1"/>
              <a:t>  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468313" y="3724275"/>
            <a:ext cx="665321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• Points </a:t>
            </a:r>
            <a:r>
              <a:rPr lang="en-US" altLang="en-US" sz="2200" i="1"/>
              <a:t>D</a:t>
            </a:r>
            <a:r>
              <a:rPr lang="en-US" altLang="en-US" sz="2200"/>
              <a:t>, </a:t>
            </a:r>
            <a:r>
              <a:rPr lang="en-US" altLang="en-US" sz="2200" i="1"/>
              <a:t>E</a:t>
            </a:r>
            <a:r>
              <a:rPr lang="en-US" altLang="en-US" sz="2200"/>
              <a:t>, </a:t>
            </a:r>
            <a:r>
              <a:rPr lang="en-US" altLang="en-US" sz="2200" i="1"/>
              <a:t>F</a:t>
            </a:r>
            <a:r>
              <a:rPr lang="en-US" altLang="en-US" sz="2200"/>
              <a:t> lie on the same line, so they are collinear.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468313" y="5135563"/>
            <a:ext cx="80025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• There are many correct answers. For instance, points </a:t>
            </a:r>
            <a:r>
              <a:rPr lang="en-US" altLang="en-US" sz="2200" i="1"/>
              <a:t>H</a:t>
            </a:r>
            <a:r>
              <a:rPr lang="en-US" altLang="en-US" sz="2200"/>
              <a:t>, </a:t>
            </a:r>
            <a:r>
              <a:rPr lang="en-US" altLang="en-US" sz="2200" i="1"/>
              <a:t>E</a:t>
            </a:r>
            <a:r>
              <a:rPr lang="en-US" altLang="en-US" sz="2200"/>
              <a:t>, and </a:t>
            </a:r>
            <a:r>
              <a:rPr lang="en-US" altLang="en-US" sz="2200" i="1"/>
              <a:t>G</a:t>
            </a:r>
            <a:r>
              <a:rPr lang="en-US" altLang="en-US" sz="2200"/>
              <a:t> do</a:t>
            </a:r>
          </a:p>
          <a:p>
            <a:r>
              <a:rPr lang="en-US" altLang="en-US" sz="2200"/>
              <a:t>   not lie on the same line.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468313" y="4262438"/>
            <a:ext cx="76374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• Points </a:t>
            </a:r>
            <a:r>
              <a:rPr lang="en-US" altLang="en-US" sz="2200" i="1"/>
              <a:t>D</a:t>
            </a:r>
            <a:r>
              <a:rPr lang="en-US" altLang="en-US" sz="2200"/>
              <a:t>, </a:t>
            </a:r>
            <a:r>
              <a:rPr lang="en-US" altLang="en-US" sz="2200" i="1"/>
              <a:t>E</a:t>
            </a:r>
            <a:r>
              <a:rPr lang="en-US" altLang="en-US" sz="2200"/>
              <a:t>, </a:t>
            </a:r>
            <a:r>
              <a:rPr lang="en-US" altLang="en-US" sz="2200" i="1"/>
              <a:t>F</a:t>
            </a:r>
            <a:r>
              <a:rPr lang="en-US" altLang="en-US" sz="2200"/>
              <a:t>, and </a:t>
            </a:r>
            <a:r>
              <a:rPr lang="en-US" altLang="en-US" sz="2200" i="1"/>
              <a:t>G</a:t>
            </a:r>
            <a:r>
              <a:rPr lang="en-US" altLang="en-US" sz="2200"/>
              <a:t> lie on the same plane, so they are coplanar.</a:t>
            </a: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711200" y="4648200"/>
            <a:ext cx="40020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Also, </a:t>
            </a:r>
            <a:r>
              <a:rPr lang="en-US" altLang="en-US" sz="2200" i="1"/>
              <a:t>D</a:t>
            </a:r>
            <a:r>
              <a:rPr lang="en-US" altLang="en-US" sz="2200"/>
              <a:t>, </a:t>
            </a:r>
            <a:r>
              <a:rPr lang="en-US" altLang="en-US" sz="2200" i="1"/>
              <a:t>E</a:t>
            </a:r>
            <a:r>
              <a:rPr lang="en-US" altLang="en-US" sz="2200"/>
              <a:t>, </a:t>
            </a:r>
            <a:r>
              <a:rPr lang="en-US" altLang="en-US" sz="2200" i="1"/>
              <a:t>F</a:t>
            </a:r>
            <a:r>
              <a:rPr lang="en-US" altLang="en-US" sz="2200"/>
              <a:t>, and </a:t>
            </a:r>
            <a:r>
              <a:rPr lang="en-US" altLang="en-US" sz="2200" i="1"/>
              <a:t>H</a:t>
            </a:r>
            <a:r>
              <a:rPr lang="en-US" altLang="en-US" sz="2200"/>
              <a:t> are coplanar.</a:t>
            </a:r>
          </a:p>
        </p:txBody>
      </p:sp>
      <p:sp>
        <p:nvSpPr>
          <p:cNvPr id="17437" name="AutoShape 29"/>
          <p:cNvSpPr>
            <a:spLocks noChangeArrowheads="1"/>
          </p:cNvSpPr>
          <p:nvPr/>
        </p:nvSpPr>
        <p:spPr bwMode="auto">
          <a:xfrm>
            <a:off x="4894263" y="1600200"/>
            <a:ext cx="3937000" cy="1295400"/>
          </a:xfrm>
          <a:prstGeom prst="parallelogram">
            <a:avLst>
              <a:gd name="adj" fmla="val 126718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47" name="AutoShape 39"/>
          <p:cNvSpPr>
            <a:spLocks noChangeArrowheads="1"/>
          </p:cNvSpPr>
          <p:nvPr/>
        </p:nvSpPr>
        <p:spPr bwMode="auto">
          <a:xfrm>
            <a:off x="4932363" y="1219200"/>
            <a:ext cx="3937000" cy="1676400"/>
          </a:xfrm>
          <a:prstGeom prst="parallelogram">
            <a:avLst>
              <a:gd name="adj" fmla="val 97919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81" name="Line 73"/>
          <p:cNvSpPr>
            <a:spLocks noChangeShapeType="1"/>
          </p:cNvSpPr>
          <p:nvPr/>
        </p:nvSpPr>
        <p:spPr bwMode="auto">
          <a:xfrm>
            <a:off x="6908800" y="927100"/>
            <a:ext cx="0" cy="248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stealth" w="med" len="lg"/>
            <a:tailEnd type="stealth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506" name="Line 98"/>
          <p:cNvSpPr>
            <a:spLocks noChangeShapeType="1"/>
          </p:cNvSpPr>
          <p:nvPr/>
        </p:nvSpPr>
        <p:spPr bwMode="auto">
          <a:xfrm>
            <a:off x="6908800" y="2257425"/>
            <a:ext cx="0" cy="65405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39" name="Line 31"/>
          <p:cNvSpPr>
            <a:spLocks noChangeShapeType="1"/>
          </p:cNvSpPr>
          <p:nvPr/>
        </p:nvSpPr>
        <p:spPr bwMode="auto">
          <a:xfrm flipV="1">
            <a:off x="5186363" y="1816100"/>
            <a:ext cx="3403600" cy="825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stealth" w="med" len="lg"/>
            <a:tailEnd type="stealth" w="med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5881688" y="1289050"/>
            <a:ext cx="1603375" cy="1231900"/>
            <a:chOff x="3502" y="1804"/>
            <a:chExt cx="1010" cy="776"/>
          </a:xfrm>
        </p:grpSpPr>
        <p:sp>
          <p:nvSpPr>
            <p:cNvPr id="17431" name="Oval 23"/>
            <p:cNvSpPr>
              <a:spLocks noChangeArrowheads="1"/>
            </p:cNvSpPr>
            <p:nvPr/>
          </p:nvSpPr>
          <p:spPr bwMode="auto">
            <a:xfrm>
              <a:off x="3736" y="2188"/>
              <a:ext cx="86" cy="8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2" name="Oval 24"/>
            <p:cNvSpPr>
              <a:spLocks noChangeArrowheads="1"/>
            </p:cNvSpPr>
            <p:nvPr/>
          </p:nvSpPr>
          <p:spPr bwMode="auto">
            <a:xfrm>
              <a:off x="3502" y="2494"/>
              <a:ext cx="86" cy="8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4108" y="2348"/>
              <a:ext cx="86" cy="8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4" name="Oval 26"/>
            <p:cNvSpPr>
              <a:spLocks noChangeArrowheads="1"/>
            </p:cNvSpPr>
            <p:nvPr/>
          </p:nvSpPr>
          <p:spPr bwMode="auto">
            <a:xfrm>
              <a:off x="4426" y="2272"/>
              <a:ext cx="86" cy="8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5" name="Oval 27"/>
            <p:cNvSpPr>
              <a:spLocks noChangeArrowheads="1"/>
            </p:cNvSpPr>
            <p:nvPr/>
          </p:nvSpPr>
          <p:spPr bwMode="auto">
            <a:xfrm>
              <a:off x="4104" y="1804"/>
              <a:ext cx="86" cy="8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5843588" y="1155700"/>
            <a:ext cx="1917700" cy="1760538"/>
            <a:chOff x="3633" y="728"/>
            <a:chExt cx="1208" cy="1109"/>
          </a:xfrm>
        </p:grpSpPr>
        <p:sp>
          <p:nvSpPr>
            <p:cNvPr id="17440" name="Text Box 32"/>
            <p:cNvSpPr txBox="1">
              <a:spLocks noChangeArrowheads="1"/>
            </p:cNvSpPr>
            <p:nvPr/>
          </p:nvSpPr>
          <p:spPr bwMode="auto">
            <a:xfrm>
              <a:off x="3937" y="1144"/>
              <a:ext cx="25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200" i="1">
                  <a:latin typeface="Helvetica" charset="0"/>
                </a:rPr>
                <a:t>G</a:t>
              </a:r>
              <a:endParaRPr lang="en-US" altLang="en-US" sz="2200" i="1"/>
            </a:p>
          </p:txBody>
        </p:sp>
        <p:sp>
          <p:nvSpPr>
            <p:cNvPr id="17442" name="Text Box 34"/>
            <p:cNvSpPr txBox="1">
              <a:spLocks noChangeArrowheads="1"/>
            </p:cNvSpPr>
            <p:nvPr/>
          </p:nvSpPr>
          <p:spPr bwMode="auto">
            <a:xfrm>
              <a:off x="4321" y="728"/>
              <a:ext cx="24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200" i="1">
                  <a:latin typeface="Helvetica" charset="0"/>
                </a:rPr>
                <a:t>H</a:t>
              </a:r>
              <a:endParaRPr lang="en-US" altLang="en-US" sz="2200" i="1"/>
            </a:p>
          </p:txBody>
        </p:sp>
        <p:sp>
          <p:nvSpPr>
            <p:cNvPr id="17443" name="Text Box 35"/>
            <p:cNvSpPr txBox="1">
              <a:spLocks noChangeArrowheads="1"/>
            </p:cNvSpPr>
            <p:nvPr/>
          </p:nvSpPr>
          <p:spPr bwMode="auto">
            <a:xfrm>
              <a:off x="4617" y="1312"/>
              <a:ext cx="22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200" i="1">
                  <a:latin typeface="Helvetica" charset="0"/>
                </a:rPr>
                <a:t>F</a:t>
              </a:r>
              <a:endParaRPr lang="en-US" altLang="en-US" sz="2200" i="1"/>
            </a:p>
          </p:txBody>
        </p:sp>
        <p:sp>
          <p:nvSpPr>
            <p:cNvPr id="17444" name="Text Box 36"/>
            <p:cNvSpPr txBox="1">
              <a:spLocks noChangeArrowheads="1"/>
            </p:cNvSpPr>
            <p:nvPr/>
          </p:nvSpPr>
          <p:spPr bwMode="auto">
            <a:xfrm>
              <a:off x="4313" y="1392"/>
              <a:ext cx="23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200" i="1">
                  <a:latin typeface="Helvetica" charset="0"/>
                </a:rPr>
                <a:t>E</a:t>
              </a:r>
              <a:endParaRPr lang="en-US" altLang="en-US" sz="2200" i="1"/>
            </a:p>
          </p:txBody>
        </p:sp>
        <p:sp>
          <p:nvSpPr>
            <p:cNvPr id="17445" name="Text Box 37"/>
            <p:cNvSpPr txBox="1">
              <a:spLocks noChangeArrowheads="1"/>
            </p:cNvSpPr>
            <p:nvPr/>
          </p:nvSpPr>
          <p:spPr bwMode="auto">
            <a:xfrm>
              <a:off x="3633" y="1568"/>
              <a:ext cx="24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200" i="1">
                  <a:latin typeface="Helvetica" charset="0"/>
                </a:rPr>
                <a:t>D</a:t>
              </a:r>
              <a:endParaRPr lang="en-US" altLang="en-US" sz="2200" i="1"/>
            </a:p>
          </p:txBody>
        </p:sp>
      </p:grp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03238" y="992188"/>
            <a:ext cx="441801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dirty="0"/>
              <a:t>• Name three points that are collinear.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03238" y="1371600"/>
            <a:ext cx="43100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• Name four points that are coplanar.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503238" y="1828800"/>
            <a:ext cx="48450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• Name three points that are not collinear.</a:t>
            </a:r>
          </a:p>
        </p:txBody>
      </p:sp>
      <p:grpSp>
        <p:nvGrpSpPr>
          <p:cNvPr id="5" name="Group 86"/>
          <p:cNvGrpSpPr>
            <a:grpSpLocks/>
          </p:cNvGrpSpPr>
          <p:nvPr/>
        </p:nvGrpSpPr>
        <p:grpSpPr bwMode="auto">
          <a:xfrm>
            <a:off x="5861050" y="1879600"/>
            <a:ext cx="1647825" cy="669925"/>
            <a:chOff x="3692" y="1184"/>
            <a:chExt cx="1038" cy="422"/>
          </a:xfrm>
        </p:grpSpPr>
        <p:sp>
          <p:nvSpPr>
            <p:cNvPr id="17479" name="Oval 71"/>
            <p:cNvSpPr>
              <a:spLocks noChangeArrowheads="1"/>
            </p:cNvSpPr>
            <p:nvPr/>
          </p:nvSpPr>
          <p:spPr bwMode="auto">
            <a:xfrm>
              <a:off x="3932" y="1184"/>
              <a:ext cx="118" cy="110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91" name="Oval 83"/>
            <p:cNvSpPr>
              <a:spLocks noChangeArrowheads="1"/>
            </p:cNvSpPr>
            <p:nvPr/>
          </p:nvSpPr>
          <p:spPr bwMode="auto">
            <a:xfrm>
              <a:off x="3692" y="1496"/>
              <a:ext cx="118" cy="110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92" name="Oval 84"/>
            <p:cNvSpPr>
              <a:spLocks noChangeArrowheads="1"/>
            </p:cNvSpPr>
            <p:nvPr/>
          </p:nvSpPr>
          <p:spPr bwMode="auto">
            <a:xfrm>
              <a:off x="4300" y="1344"/>
              <a:ext cx="118" cy="110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93" name="Oval 85"/>
            <p:cNvSpPr>
              <a:spLocks noChangeArrowheads="1"/>
            </p:cNvSpPr>
            <p:nvPr/>
          </p:nvSpPr>
          <p:spPr bwMode="auto">
            <a:xfrm>
              <a:off x="4612" y="1272"/>
              <a:ext cx="118" cy="110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89"/>
          <p:cNvGrpSpPr>
            <a:grpSpLocks/>
          </p:cNvGrpSpPr>
          <p:nvPr/>
        </p:nvGrpSpPr>
        <p:grpSpPr bwMode="auto">
          <a:xfrm>
            <a:off x="5422900" y="1879600"/>
            <a:ext cx="2933700" cy="711200"/>
            <a:chOff x="3416" y="1184"/>
            <a:chExt cx="1848" cy="448"/>
          </a:xfrm>
        </p:grpSpPr>
        <p:sp>
          <p:nvSpPr>
            <p:cNvPr id="17462" name="Line 54"/>
            <p:cNvSpPr>
              <a:spLocks noChangeShapeType="1"/>
            </p:cNvSpPr>
            <p:nvPr/>
          </p:nvSpPr>
          <p:spPr bwMode="auto">
            <a:xfrm flipV="1">
              <a:off x="3416" y="1184"/>
              <a:ext cx="1848" cy="448"/>
            </a:xfrm>
            <a:prstGeom prst="line">
              <a:avLst/>
            </a:prstGeom>
            <a:noFill/>
            <a:ln w="76200">
              <a:solidFill>
                <a:srgbClr val="FF3300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4604" y="1260"/>
              <a:ext cx="126" cy="126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95" name="Oval 87"/>
            <p:cNvSpPr>
              <a:spLocks noChangeArrowheads="1"/>
            </p:cNvSpPr>
            <p:nvPr/>
          </p:nvSpPr>
          <p:spPr bwMode="auto">
            <a:xfrm>
              <a:off x="4296" y="1336"/>
              <a:ext cx="126" cy="126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96" name="Oval 88"/>
            <p:cNvSpPr>
              <a:spLocks noChangeArrowheads="1"/>
            </p:cNvSpPr>
            <p:nvPr/>
          </p:nvSpPr>
          <p:spPr bwMode="auto">
            <a:xfrm>
              <a:off x="3680" y="1488"/>
              <a:ext cx="126" cy="126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" name="Group 97"/>
          <p:cNvGrpSpPr>
            <a:grpSpLocks/>
          </p:cNvGrpSpPr>
          <p:nvPr/>
        </p:nvGrpSpPr>
        <p:grpSpPr bwMode="auto">
          <a:xfrm>
            <a:off x="6229350" y="1238250"/>
            <a:ext cx="796925" cy="1063625"/>
            <a:chOff x="4780" y="1748"/>
            <a:chExt cx="502" cy="670"/>
          </a:xfrm>
        </p:grpSpPr>
        <p:sp>
          <p:nvSpPr>
            <p:cNvPr id="17500" name="Oval 92"/>
            <p:cNvSpPr>
              <a:spLocks noChangeArrowheads="1"/>
            </p:cNvSpPr>
            <p:nvPr/>
          </p:nvSpPr>
          <p:spPr bwMode="auto">
            <a:xfrm>
              <a:off x="4780" y="2140"/>
              <a:ext cx="126" cy="126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03" name="Oval 95"/>
            <p:cNvSpPr>
              <a:spLocks noChangeArrowheads="1"/>
            </p:cNvSpPr>
            <p:nvPr/>
          </p:nvSpPr>
          <p:spPr bwMode="auto">
            <a:xfrm>
              <a:off x="5156" y="1748"/>
              <a:ext cx="126" cy="126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5156" y="2292"/>
              <a:ext cx="126" cy="126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99"/>
          <p:cNvGrpSpPr>
            <a:grpSpLocks/>
          </p:cNvGrpSpPr>
          <p:nvPr/>
        </p:nvGrpSpPr>
        <p:grpSpPr bwMode="auto">
          <a:xfrm>
            <a:off x="5856288" y="1252538"/>
            <a:ext cx="1644650" cy="1277937"/>
            <a:chOff x="3689" y="789"/>
            <a:chExt cx="1036" cy="805"/>
          </a:xfrm>
        </p:grpSpPr>
        <p:sp>
          <p:nvSpPr>
            <p:cNvPr id="17486" name="Oval 78"/>
            <p:cNvSpPr>
              <a:spLocks noChangeArrowheads="1"/>
            </p:cNvSpPr>
            <p:nvPr/>
          </p:nvSpPr>
          <p:spPr bwMode="auto">
            <a:xfrm>
              <a:off x="4612" y="1274"/>
              <a:ext cx="113" cy="107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87" name="Oval 79"/>
            <p:cNvSpPr>
              <a:spLocks noChangeArrowheads="1"/>
            </p:cNvSpPr>
            <p:nvPr/>
          </p:nvSpPr>
          <p:spPr bwMode="auto">
            <a:xfrm>
              <a:off x="3689" y="1487"/>
              <a:ext cx="113" cy="107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88" name="Oval 80"/>
            <p:cNvSpPr>
              <a:spLocks noChangeArrowheads="1"/>
            </p:cNvSpPr>
            <p:nvPr/>
          </p:nvSpPr>
          <p:spPr bwMode="auto">
            <a:xfrm>
              <a:off x="4297" y="1343"/>
              <a:ext cx="113" cy="107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89" name="Oval 81"/>
            <p:cNvSpPr>
              <a:spLocks noChangeArrowheads="1"/>
            </p:cNvSpPr>
            <p:nvPr/>
          </p:nvSpPr>
          <p:spPr bwMode="auto">
            <a:xfrm>
              <a:off x="4297" y="789"/>
              <a:ext cx="113" cy="107"/>
            </a:xfrm>
            <a:prstGeom prst="ellipse">
              <a:avLst/>
            </a:prstGeom>
            <a:solidFill>
              <a:srgbClr val="FE000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7" name="Flowchart: Document 56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 animBg="1"/>
      <p:bldP spid="17419" grpId="0" autoUpdateAnimBg="0"/>
      <p:bldP spid="17422" grpId="0" autoUpdateAnimBg="0"/>
      <p:bldP spid="17423" grpId="0" autoUpdateAnimBg="0"/>
      <p:bldP spid="17424" grpId="0" autoUpdateAnimBg="0"/>
      <p:bldP spid="17425" grpId="0" autoUpdateAnimBg="0"/>
      <p:bldP spid="17437" grpId="0" animBg="1"/>
      <p:bldP spid="17447" grpId="0" animBg="1"/>
      <p:bldP spid="17481" grpId="0" animBg="1"/>
      <p:bldP spid="17506" grpId="0" animBg="1"/>
      <p:bldP spid="1743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lowchart: Document 56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304800" y="1143000"/>
            <a:ext cx="853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latin typeface="Tahoma" pitchFamily="34" charset="0"/>
                <a:cs typeface="Tahoma" pitchFamily="34" charset="0"/>
              </a:rPr>
              <a:t>A 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PLANE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is a flat surface that goes on forever.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304800" y="4426803"/>
            <a:ext cx="853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latin typeface="Tahoma" pitchFamily="34" charset="0"/>
                <a:cs typeface="Tahoma" pitchFamily="34" charset="0"/>
              </a:rPr>
              <a:t>To name a 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PLANE,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select any 3 points in the plane that are 	non-collinear.</a:t>
            </a:r>
            <a:endParaRPr lang="en-US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2" name="Text Box 4"/>
          <p:cNvSpPr txBox="1">
            <a:spLocks noChangeArrowheads="1"/>
          </p:cNvSpPr>
          <p:nvPr/>
        </p:nvSpPr>
        <p:spPr bwMode="auto">
          <a:xfrm>
            <a:off x="304800" y="1912203"/>
            <a:ext cx="853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COLLINEAR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points are points on the same line.</a:t>
            </a:r>
          </a:p>
          <a:p>
            <a:pPr algn="l"/>
            <a:r>
              <a:rPr lang="en-US" sz="2400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>Any 2 points are collinear, because you could just draw a line between them</a:t>
            </a:r>
            <a:endParaRPr lang="en-US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304800" y="3207603"/>
            <a:ext cx="853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COPLANAR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 points are points on the same plane.</a:t>
            </a:r>
          </a:p>
          <a:p>
            <a:pPr algn="l"/>
            <a:r>
              <a:rPr lang="en-US" sz="2400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>Any 3 points are coplanar.</a:t>
            </a:r>
            <a:endParaRPr lang="en-US" sz="16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762000" y="1406525"/>
            <a:ext cx="7245350" cy="148907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4522788" y="1652588"/>
            <a:ext cx="1209675" cy="30797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4564063" y="2020888"/>
            <a:ext cx="1535112" cy="284162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879475" y="1612900"/>
            <a:ext cx="6961188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Two or more geometric figures  </a:t>
            </a:r>
            <a:r>
              <a:rPr lang="en-US" altLang="en-US" sz="2200" b="1"/>
              <a:t>intersect  </a:t>
            </a:r>
            <a:r>
              <a:rPr lang="en-US" altLang="en-US" sz="2200"/>
              <a:t>if they have one </a:t>
            </a:r>
          </a:p>
          <a:p>
            <a:r>
              <a:rPr lang="en-US" altLang="en-US" sz="2200"/>
              <a:t>or more points in common. The  </a:t>
            </a:r>
            <a:r>
              <a:rPr lang="en-US" altLang="en-US" sz="2200" b="1"/>
              <a:t>intersection</a:t>
            </a:r>
            <a:r>
              <a:rPr lang="en-US" altLang="en-US" sz="2200"/>
              <a:t>  of the figures </a:t>
            </a:r>
          </a:p>
          <a:p>
            <a:r>
              <a:rPr lang="en-US" altLang="en-US" sz="2200"/>
              <a:t>is the set of points the figures have in common.</a:t>
            </a:r>
          </a:p>
        </p:txBody>
      </p:sp>
      <p:sp>
        <p:nvSpPr>
          <p:cNvPr id="8" name="Flowchart: Document 7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Sketching Intersections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914400" y="3505200"/>
            <a:ext cx="3962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200" dirty="0" smtClean="0">
                <a:latin typeface="Tahoma" pitchFamily="34" charset="0"/>
                <a:cs typeface="Tahoma" pitchFamily="34" charset="0"/>
              </a:rPr>
              <a:t>Its where 2 objects “touch”</a:t>
            </a:r>
            <a:endParaRPr lang="en-US" sz="22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 animBg="1"/>
      <p:bldP spid="14344" grpId="0" animBg="1"/>
      <p:bldP spid="14345" grpId="0" animBg="1"/>
      <p:bldP spid="14343" grpId="0" autoUpdateAnimBg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ocument 7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Sketching Intersections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52400" y="1143000"/>
            <a:ext cx="8763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200" dirty="0" smtClean="0">
                <a:latin typeface="Tahoma" pitchFamily="34" charset="0"/>
                <a:cs typeface="Tahoma" pitchFamily="34" charset="0"/>
              </a:rPr>
              <a:t>What do you get when a line </a:t>
            </a:r>
            <a:r>
              <a:rPr lang="en-US" sz="2200" b="1" dirty="0" smtClean="0">
                <a:latin typeface="Tahoma" pitchFamily="34" charset="0"/>
                <a:cs typeface="Tahoma" pitchFamily="34" charset="0"/>
              </a:rPr>
              <a:t>INTERSECTS</a:t>
            </a:r>
            <a:r>
              <a:rPr lang="en-US" sz="2200" dirty="0" smtClean="0">
                <a:latin typeface="Tahoma" pitchFamily="34" charset="0"/>
                <a:cs typeface="Tahoma" pitchFamily="34" charset="0"/>
              </a:rPr>
              <a:t> another line?</a:t>
            </a:r>
            <a:endParaRPr lang="en-US" sz="2200" dirty="0"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52400" y="2057400"/>
            <a:ext cx="4191000" cy="30480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0" y="2971800"/>
            <a:ext cx="4648200" cy="1828800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495800" y="1600200"/>
            <a:ext cx="4648200" cy="182880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495800" y="2971800"/>
            <a:ext cx="4648200" cy="1828800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04800" y="5105400"/>
            <a:ext cx="3493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They either intersect at one point…</a:t>
            </a:r>
            <a:endParaRPr lang="en-US" dirty="0"/>
          </a:p>
        </p:txBody>
      </p:sp>
      <p:sp>
        <p:nvSpPr>
          <p:cNvPr id="21" name="Up Arrow 20"/>
          <p:cNvSpPr/>
          <p:nvPr/>
        </p:nvSpPr>
        <p:spPr>
          <a:xfrm rot="1275918">
            <a:off x="1910877" y="4046103"/>
            <a:ext cx="387885" cy="1127994"/>
          </a:xfrm>
          <a:prstGeom prst="upArrow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5257800" y="5105400"/>
            <a:ext cx="184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 the entire line.</a:t>
            </a:r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2286000" y="3810000"/>
            <a:ext cx="228600" cy="2286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L 0.00417 0.255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3.33333E-6 C 0.00052 0.03055 0.00122 0.06088 0.00156 0.09143 C 0.00208 0.13009 0.00295 0.24629 0.00295 0.20764 " pathEditMode="relative" rAng="0" ptsTypes="ffA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Document 7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Sketching Intersections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52400" y="1143000"/>
            <a:ext cx="8763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200" dirty="0" smtClean="0">
                <a:latin typeface="Tahoma" pitchFamily="34" charset="0"/>
                <a:cs typeface="Tahoma" pitchFamily="34" charset="0"/>
              </a:rPr>
              <a:t>What about 	when a ray intersects a segment?</a:t>
            </a:r>
          </a:p>
          <a:p>
            <a:pPr algn="l"/>
            <a:r>
              <a:rPr lang="en-US" sz="2200" dirty="0" smtClean="0">
                <a:latin typeface="Tahoma" pitchFamily="34" charset="0"/>
                <a:cs typeface="Tahoma" pitchFamily="34" charset="0"/>
              </a:rPr>
              <a:t>		when a line intersects a ray?</a:t>
            </a:r>
          </a:p>
          <a:p>
            <a:pPr algn="l"/>
            <a:r>
              <a:rPr lang="en-US" sz="2200" dirty="0" smtClean="0">
                <a:latin typeface="Tahoma" pitchFamily="34" charset="0"/>
                <a:cs typeface="Tahoma" pitchFamily="34" charset="0"/>
              </a:rPr>
              <a:t>		when a segment intersects another segment?</a:t>
            </a:r>
            <a:endParaRPr lang="en-US" sz="22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28600" y="3886200"/>
            <a:ext cx="8763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200" dirty="0" smtClean="0">
                <a:latin typeface="Tahoma" pitchFamily="34" charset="0"/>
                <a:cs typeface="Tahoma" pitchFamily="34" charset="0"/>
              </a:rPr>
              <a:t>These are pretty easy, it’s when we throw a plane in that it gets tough.</a:t>
            </a:r>
            <a:endParaRPr lang="en-US" sz="22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1323975" y="1263650"/>
            <a:ext cx="55673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Sketch a line that intersects a plane at one point.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303338" y="1935163"/>
            <a:ext cx="1447800" cy="4191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1300163" y="1958975"/>
            <a:ext cx="1411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en-US" sz="2000" b="1">
                <a:latin typeface="Helvetica" charset="0"/>
              </a:rPr>
              <a:t>S</a:t>
            </a:r>
            <a:r>
              <a:rPr lang="en-US" altLang="en-US" sz="1800" b="1">
                <a:latin typeface="Helvetica" charset="0"/>
              </a:rPr>
              <a:t>OLUTION</a:t>
            </a:r>
            <a:r>
              <a:rPr lang="en-US" altLang="en-US" b="1"/>
              <a:t>  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1295400" y="2535238"/>
            <a:ext cx="28987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Draw a plane and a line.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1295400" y="3198813"/>
            <a:ext cx="24653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Emphasize the point</a:t>
            </a:r>
          </a:p>
          <a:p>
            <a:r>
              <a:rPr lang="en-US" altLang="en-US" sz="2200"/>
              <a:t>where they meet.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1295400" y="4160838"/>
            <a:ext cx="2695575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Dashes indicate where</a:t>
            </a:r>
          </a:p>
          <a:p>
            <a:r>
              <a:rPr lang="en-US" altLang="en-US" sz="2200"/>
              <a:t>the line is hidden by</a:t>
            </a:r>
          </a:p>
          <a:p>
            <a:r>
              <a:rPr lang="en-US" altLang="en-US" sz="2200"/>
              <a:t>the plane.</a:t>
            </a:r>
          </a:p>
        </p:txBody>
      </p:sp>
      <p:sp>
        <p:nvSpPr>
          <p:cNvPr id="16399" name="AutoShape 15"/>
          <p:cNvSpPr>
            <a:spLocks noChangeArrowheads="1"/>
          </p:cNvSpPr>
          <p:nvPr/>
        </p:nvSpPr>
        <p:spPr bwMode="auto">
          <a:xfrm>
            <a:off x="4527550" y="2952750"/>
            <a:ext cx="3919538" cy="1295400"/>
          </a:xfrm>
          <a:prstGeom prst="parallelogram">
            <a:avLst>
              <a:gd name="adj" fmla="val 75643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>
            <a:off x="6521450" y="2012950"/>
            <a:ext cx="0" cy="3136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stealth" w="med" len="med"/>
            <a:tailEnd type="stealth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05" name="Line 21"/>
          <p:cNvSpPr>
            <a:spLocks noChangeShapeType="1"/>
          </p:cNvSpPr>
          <p:nvPr/>
        </p:nvSpPr>
        <p:spPr bwMode="auto">
          <a:xfrm>
            <a:off x="6521450" y="3584575"/>
            <a:ext cx="0" cy="654050"/>
          </a:xfrm>
          <a:prstGeom prst="line">
            <a:avLst/>
          </a:prstGeom>
          <a:noFill/>
          <a:ln w="38100">
            <a:solidFill>
              <a:srgbClr val="CCEC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02" name="Oval 18"/>
          <p:cNvSpPr>
            <a:spLocks noChangeArrowheads="1"/>
          </p:cNvSpPr>
          <p:nvPr/>
        </p:nvSpPr>
        <p:spPr bwMode="auto">
          <a:xfrm>
            <a:off x="6454775" y="3470275"/>
            <a:ext cx="139700" cy="1397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Sketching Intersections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/>
      <p:bldP spid="16393" grpId="0" autoUpdateAnimBg="0"/>
      <p:bldP spid="16395" grpId="0" autoUpdateAnimBg="0"/>
      <p:bldP spid="16396" grpId="0" autoUpdateAnimBg="0"/>
      <p:bldP spid="16397" grpId="0" autoUpdateAnimBg="0"/>
      <p:bldP spid="16399" grpId="0" animBg="1"/>
      <p:bldP spid="16400" grpId="0" animBg="1"/>
      <p:bldP spid="16405" grpId="0" animBg="1"/>
      <p:bldP spid="1640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303338" y="1935163"/>
            <a:ext cx="6621462" cy="4191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1300163" y="1958975"/>
            <a:ext cx="73104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en-US" sz="2000" b="1" dirty="0" smtClean="0">
                <a:latin typeface="Helvetica" charset="0"/>
              </a:rPr>
              <a:t>ANOTHER POSSIBILITY IS FOR A LINE AND A PLANE</a:t>
            </a:r>
            <a:r>
              <a:rPr lang="en-US" altLang="en-US" b="1" dirty="0" smtClean="0"/>
              <a:t> </a:t>
            </a:r>
            <a:endParaRPr lang="en-US" altLang="en-US" b="1" dirty="0"/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1295400" y="2535238"/>
            <a:ext cx="365202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dirty="0" smtClean="0"/>
              <a:t>The entire line is on the plane.</a:t>
            </a:r>
            <a:endParaRPr lang="en-US" altLang="en-US" sz="2200" dirty="0"/>
          </a:p>
        </p:txBody>
      </p:sp>
      <p:sp>
        <p:nvSpPr>
          <p:cNvPr id="16399" name="AutoShape 15"/>
          <p:cNvSpPr>
            <a:spLocks noChangeArrowheads="1"/>
          </p:cNvSpPr>
          <p:nvPr/>
        </p:nvSpPr>
        <p:spPr bwMode="auto">
          <a:xfrm>
            <a:off x="4527550" y="2952750"/>
            <a:ext cx="3919538" cy="1295400"/>
          </a:xfrm>
          <a:prstGeom prst="parallelogram">
            <a:avLst>
              <a:gd name="adj" fmla="val 75643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 flipH="1">
            <a:off x="5105400" y="3048000"/>
            <a:ext cx="23622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stealth" w="med" len="med"/>
            <a:tailEnd type="stealth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Sketching Intersections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1295400" y="4826913"/>
            <a:ext cx="417858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dirty="0" smtClean="0"/>
              <a:t>Their intersection is the entire line.</a:t>
            </a:r>
            <a:endParaRPr lang="en-US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/>
      <p:bldP spid="16393" grpId="0" autoUpdateAnimBg="0"/>
      <p:bldP spid="16395" grpId="0" autoUpdateAnimBg="0"/>
      <p:bldP spid="16399" grpId="0" animBg="1"/>
      <p:bldP spid="16400" grpId="0" animBg="1"/>
      <p:bldP spid="16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Document 17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Sketching Intersections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" name="Picture 2" descr="C:\Users\Bolan\Pictures\Fig3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676400"/>
            <a:ext cx="5676900" cy="431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haroni" pitchFamily="2" charset="-79"/>
                <a:cs typeface="Aharoni" pitchFamily="2" charset="-79"/>
              </a:rPr>
              <a:t>Inductive Reasoning</a:t>
            </a:r>
            <a:endParaRPr lang="en-US" sz="2400" b="1" dirty="0">
              <a:ln w="50800"/>
              <a:solidFill>
                <a:schemeClr val="bg1">
                  <a:shade val="5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2331" y="1066800"/>
            <a:ext cx="56736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u="sng" dirty="0" smtClean="0"/>
              <a:t>Theory</a:t>
            </a:r>
            <a:r>
              <a:rPr lang="en-US" sz="2200" b="1" dirty="0" smtClean="0"/>
              <a:t>:    </a:t>
            </a:r>
            <a:r>
              <a:rPr lang="en-US" sz="2200" dirty="0" smtClean="0"/>
              <a:t>Everyone in this room is right handed.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1636493" y="1524000"/>
            <a:ext cx="24783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Is this theory true??</a:t>
            </a:r>
            <a:endParaRPr lang="en-US" sz="2200" dirty="0"/>
          </a:p>
        </p:txBody>
      </p:sp>
      <p:sp>
        <p:nvSpPr>
          <p:cNvPr id="8" name="TextBox 7"/>
          <p:cNvSpPr txBox="1"/>
          <p:nvPr/>
        </p:nvSpPr>
        <p:spPr>
          <a:xfrm>
            <a:off x="1600200" y="2133600"/>
            <a:ext cx="53535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How can we PROVE this theory is </a:t>
            </a:r>
            <a:r>
              <a:rPr lang="en-US" sz="2200" b="1" dirty="0" smtClean="0"/>
              <a:t>NOT</a:t>
            </a:r>
            <a:r>
              <a:rPr lang="en-US" sz="2200" dirty="0" smtClean="0"/>
              <a:t> true?</a:t>
            </a:r>
            <a:endParaRPr lang="en-US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3200400"/>
            <a:ext cx="7772400" cy="11079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The most basic way to disprove a statement or theory is to find a </a:t>
            </a:r>
            <a:r>
              <a:rPr lang="en-US" sz="2200" b="1" dirty="0" smtClean="0"/>
              <a:t>COUNTEREXAMPLE.  </a:t>
            </a:r>
            <a:r>
              <a:rPr lang="en-US" sz="2200" dirty="0" smtClean="0"/>
              <a:t>A </a:t>
            </a:r>
            <a:r>
              <a:rPr lang="en-US" sz="2200" b="1" dirty="0" smtClean="0"/>
              <a:t>COUNTEREXAMPLE</a:t>
            </a:r>
            <a:r>
              <a:rPr lang="en-US" sz="2200" dirty="0" smtClean="0"/>
              <a:t> is a specific example for which a statement is not true.</a:t>
            </a:r>
            <a:endParaRPr lang="en-US" sz="2200" b="1" dirty="0"/>
          </a:p>
        </p:txBody>
      </p:sp>
      <p:sp>
        <p:nvSpPr>
          <p:cNvPr id="11" name="Rectangle 10"/>
          <p:cNvSpPr/>
          <p:nvPr/>
        </p:nvSpPr>
        <p:spPr>
          <a:xfrm>
            <a:off x="3124200" y="3620589"/>
            <a:ext cx="2438400" cy="26561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tx1"/>
                </a:solidFill>
              </a:rPr>
              <a:t>COUNTEREXAMPLE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7800" y="4572000"/>
            <a:ext cx="5486400" cy="76944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We use </a:t>
            </a:r>
            <a:r>
              <a:rPr lang="en-US" sz="2200" b="1" dirty="0" smtClean="0"/>
              <a:t>COUNTEREXAMPLES</a:t>
            </a:r>
            <a:r>
              <a:rPr lang="en-US" sz="2200" dirty="0" smtClean="0"/>
              <a:t> to </a:t>
            </a:r>
            <a:r>
              <a:rPr lang="en-US" sz="2200" b="1" dirty="0" smtClean="0"/>
              <a:t>DISPROVE</a:t>
            </a:r>
            <a:r>
              <a:rPr lang="en-US" sz="2200" dirty="0" smtClean="0"/>
              <a:t> statements, or show that they are </a:t>
            </a:r>
            <a:r>
              <a:rPr lang="en-US" sz="2200" b="1" dirty="0" smtClean="0"/>
              <a:t>NOT</a:t>
            </a:r>
            <a:r>
              <a:rPr lang="en-US" sz="2200" dirty="0" smtClean="0"/>
              <a:t> true.</a:t>
            </a:r>
            <a:endParaRPr lang="en-US" sz="2200" b="1" dirty="0"/>
          </a:p>
        </p:txBody>
      </p:sp>
      <p:sp>
        <p:nvSpPr>
          <p:cNvPr id="13" name="Rectangle 12"/>
          <p:cNvSpPr/>
          <p:nvPr/>
        </p:nvSpPr>
        <p:spPr>
          <a:xfrm>
            <a:off x="2438400" y="4648200"/>
            <a:ext cx="2362200" cy="304800"/>
          </a:xfrm>
          <a:prstGeom prst="rect">
            <a:avLst/>
          </a:prstGeom>
          <a:solidFill>
            <a:srgbClr val="FFFF66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867400" y="914400"/>
            <a:ext cx="3200400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An unproved idea  like this is called a </a:t>
            </a:r>
            <a:r>
              <a:rPr lang="en-US" sz="2200" b="1" dirty="0" smtClean="0"/>
              <a:t>CONJECTURE</a:t>
            </a:r>
            <a:endParaRPr lang="en-US" sz="2200" b="1" dirty="0"/>
          </a:p>
        </p:txBody>
      </p:sp>
      <p:sp>
        <p:nvSpPr>
          <p:cNvPr id="15" name="Rectangle 14"/>
          <p:cNvSpPr/>
          <p:nvPr/>
        </p:nvSpPr>
        <p:spPr>
          <a:xfrm>
            <a:off x="444137" y="3607526"/>
            <a:ext cx="2438400" cy="26561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tx1"/>
                </a:solidFill>
              </a:rPr>
              <a:t>COUNTEREXAMPLE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20832" y="4661263"/>
            <a:ext cx="2555968" cy="2917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tx1"/>
                </a:solidFill>
              </a:rPr>
              <a:t>COUNTEREXAMPLES</a:t>
            </a:r>
            <a:endParaRPr lang="en-US" sz="2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319212" y="1209675"/>
            <a:ext cx="47609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Sketch two planes that intersect in a line.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1311275" y="1835150"/>
            <a:ext cx="1447800" cy="4191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1308100" y="1858962"/>
            <a:ext cx="1411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en-US" sz="2000" b="1">
                <a:latin typeface="Helvetica" charset="0"/>
              </a:rPr>
              <a:t>S</a:t>
            </a:r>
            <a:r>
              <a:rPr lang="en-US" altLang="en-US" sz="1800" b="1">
                <a:latin typeface="Helvetica" charset="0"/>
              </a:rPr>
              <a:t>OLUTION</a:t>
            </a:r>
            <a:r>
              <a:rPr lang="en-US" altLang="en-US" b="1"/>
              <a:t>  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1295400" y="2657475"/>
            <a:ext cx="21463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Draw two planes.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1295400" y="3292475"/>
            <a:ext cx="30622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Emphasize the line where</a:t>
            </a:r>
          </a:p>
          <a:p>
            <a:r>
              <a:rPr lang="en-US" altLang="en-US" sz="2200"/>
              <a:t>they meet.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1295400" y="4313237"/>
            <a:ext cx="269557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/>
              <a:t>Dashes indicate where</a:t>
            </a:r>
          </a:p>
          <a:p>
            <a:r>
              <a:rPr lang="en-US" altLang="en-US" sz="2200"/>
              <a:t>one plane is hidden</a:t>
            </a:r>
          </a:p>
          <a:p>
            <a:r>
              <a:rPr lang="en-US" altLang="en-US" sz="2200"/>
              <a:t>by the other plane</a:t>
            </a:r>
          </a:p>
        </p:txBody>
      </p:sp>
      <p:sp>
        <p:nvSpPr>
          <p:cNvPr id="15398" name="AutoShape 38"/>
          <p:cNvSpPr>
            <a:spLocks noChangeArrowheads="1"/>
          </p:cNvSpPr>
          <p:nvPr/>
        </p:nvSpPr>
        <p:spPr bwMode="auto">
          <a:xfrm>
            <a:off x="4732337" y="3613150"/>
            <a:ext cx="3571875" cy="2101850"/>
          </a:xfrm>
          <a:prstGeom prst="parallelogram">
            <a:avLst>
              <a:gd name="adj" fmla="val 31132"/>
            </a:avLst>
          </a:prstGeom>
          <a:solidFill>
            <a:srgbClr val="66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05" name="Line 45"/>
          <p:cNvSpPr>
            <a:spLocks noChangeShapeType="1"/>
          </p:cNvSpPr>
          <p:nvPr/>
        </p:nvSpPr>
        <p:spPr bwMode="auto">
          <a:xfrm flipV="1">
            <a:off x="5095875" y="3614737"/>
            <a:ext cx="280987" cy="88900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52"/>
          <p:cNvGrpSpPr>
            <a:grpSpLocks/>
          </p:cNvGrpSpPr>
          <p:nvPr/>
        </p:nvGrpSpPr>
        <p:grpSpPr bwMode="auto">
          <a:xfrm>
            <a:off x="5097462" y="3221037"/>
            <a:ext cx="2908300" cy="2646363"/>
            <a:chOff x="3346" y="1776"/>
            <a:chExt cx="1832" cy="1667"/>
          </a:xfrm>
        </p:grpSpPr>
        <p:sp>
          <p:nvSpPr>
            <p:cNvPr id="15402" name="Rectangle 42"/>
            <p:cNvSpPr>
              <a:spLocks noChangeArrowheads="1"/>
            </p:cNvSpPr>
            <p:nvPr/>
          </p:nvSpPr>
          <p:spPr bwMode="auto">
            <a:xfrm>
              <a:off x="3347" y="1776"/>
              <a:ext cx="1821" cy="1667"/>
            </a:xfrm>
            <a:prstGeom prst="rect">
              <a:avLst/>
            </a:prstGeom>
            <a:solidFill>
              <a:schemeClr val="hlink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03" name="Freeform 43"/>
            <p:cNvSpPr>
              <a:spLocks/>
            </p:cNvSpPr>
            <p:nvPr/>
          </p:nvSpPr>
          <p:spPr bwMode="auto">
            <a:xfrm>
              <a:off x="3346" y="2588"/>
              <a:ext cx="1832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85"/>
                </a:cxn>
                <a:cxn ang="0">
                  <a:pos x="2208" y="885"/>
                </a:cxn>
                <a:cxn ang="0">
                  <a:pos x="2528" y="0"/>
                </a:cxn>
                <a:cxn ang="0">
                  <a:pos x="0" y="0"/>
                </a:cxn>
              </a:cxnLst>
              <a:rect l="0" t="0" r="r" b="b"/>
              <a:pathLst>
                <a:path w="2528" h="885">
                  <a:moveTo>
                    <a:pt x="0" y="0"/>
                  </a:moveTo>
                  <a:lnTo>
                    <a:pt x="0" y="885"/>
                  </a:lnTo>
                  <a:lnTo>
                    <a:pt x="2208" y="885"/>
                  </a:lnTo>
                  <a:lnTo>
                    <a:pt x="25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FF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404" name="Line 44"/>
          <p:cNvSpPr>
            <a:spLocks noChangeShapeType="1"/>
          </p:cNvSpPr>
          <p:nvPr/>
        </p:nvSpPr>
        <p:spPr bwMode="auto">
          <a:xfrm>
            <a:off x="5099050" y="4510087"/>
            <a:ext cx="2905125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06" name="Line 46"/>
          <p:cNvSpPr>
            <a:spLocks noChangeShapeType="1"/>
          </p:cNvSpPr>
          <p:nvPr/>
        </p:nvSpPr>
        <p:spPr bwMode="auto">
          <a:xfrm>
            <a:off x="5381625" y="3614737"/>
            <a:ext cx="2608262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07" name="Line 47"/>
          <p:cNvSpPr>
            <a:spLocks noChangeShapeType="1"/>
          </p:cNvSpPr>
          <p:nvPr/>
        </p:nvSpPr>
        <p:spPr bwMode="auto">
          <a:xfrm flipH="1">
            <a:off x="5100637" y="4492625"/>
            <a:ext cx="0" cy="1250950"/>
          </a:xfrm>
          <a:prstGeom prst="line">
            <a:avLst/>
          </a:prstGeom>
          <a:noFill/>
          <a:ln w="9525">
            <a:solidFill>
              <a:srgbClr val="4D4D4D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Flowchart: Document 17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Sketching Intersections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 animBg="1"/>
      <p:bldP spid="15373" grpId="0" autoUpdateAnimBg="0"/>
      <p:bldP spid="15375" grpId="0" autoUpdateAnimBg="0"/>
      <p:bldP spid="15376" grpId="0" autoUpdateAnimBg="0"/>
      <p:bldP spid="15377" grpId="0" autoUpdateAnimBg="0"/>
      <p:bldP spid="15398" grpId="0" animBg="1"/>
      <p:bldP spid="15405" grpId="0" animBg="1"/>
      <p:bldP spid="15404" grpId="0" animBg="1"/>
      <p:bldP spid="15406" grpId="0" animBg="1"/>
      <p:bldP spid="1540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Document 17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Sketching Intersections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Picture 2" descr="C:\Users\Bolan\Pictures\Fig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3550" y="1271588"/>
            <a:ext cx="5676900" cy="431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914400"/>
            <a:ext cx="913177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Sketching Intersections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419600"/>
            <a:ext cx="816755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sz="2000" dirty="0" smtClean="0"/>
              <a:t>1.  Which point is coplanar with G, L, and E?</a:t>
            </a:r>
          </a:p>
          <a:p>
            <a:pPr marL="342900" indent="-342900"/>
            <a:endParaRPr lang="en-US" sz="2000" dirty="0" smtClean="0"/>
          </a:p>
          <a:p>
            <a:pPr marL="342900" indent="-342900"/>
            <a:r>
              <a:rPr lang="en-US" sz="2000" dirty="0" smtClean="0"/>
              <a:t>2.  What is the name for the plane that makes up the visible side of the roof?</a:t>
            </a:r>
          </a:p>
          <a:p>
            <a:pPr marL="342900" indent="-342900"/>
            <a:endParaRPr lang="en-US" sz="2000" dirty="0" smtClean="0"/>
          </a:p>
          <a:p>
            <a:pPr marL="342900" indent="-342900"/>
            <a:r>
              <a:rPr lang="en-US" sz="2000" dirty="0" smtClean="0"/>
              <a:t>3.  What points are coplanar with G, A, and H?</a:t>
            </a:r>
          </a:p>
          <a:p>
            <a:pPr marL="342900" indent="-342900"/>
            <a:endParaRPr lang="en-US" sz="2000" dirty="0" smtClean="0"/>
          </a:p>
          <a:p>
            <a:pPr marL="342900" indent="-342900"/>
            <a:r>
              <a:rPr lang="en-US" sz="2000" dirty="0" smtClean="0"/>
              <a:t>4.  What shape is made where 2 plane intersect?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886200" y="4724400"/>
            <a:ext cx="290464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F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657600" y="5334000"/>
            <a:ext cx="3659335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Any 3 letter combination </a:t>
            </a:r>
            <a:r>
              <a:rPr lang="en-US" b="1" dirty="0" err="1" smtClean="0"/>
              <a:t>ofA,B,C,H,J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876800" y="5715000"/>
            <a:ext cx="823752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F, K, M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105400" y="6324600"/>
            <a:ext cx="577402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Line</a:t>
            </a:r>
            <a:endParaRPr lang="en-US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38111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Sketching Intersections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8800" y="3200400"/>
            <a:ext cx="304800" cy="304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3505200"/>
            <a:ext cx="990600" cy="304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981200" y="3810000"/>
            <a:ext cx="228600" cy="228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352800" y="4038600"/>
            <a:ext cx="304800" cy="228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43800" y="3200400"/>
            <a:ext cx="457200" cy="304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686800" y="3505200"/>
            <a:ext cx="457200" cy="304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105400" y="3810000"/>
            <a:ext cx="457200" cy="304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086600" y="4038600"/>
            <a:ext cx="457200" cy="304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6" dur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1" dur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6" dur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algn="l"/>
            <a:r>
              <a:rPr lang="en-US" sz="3200" dirty="0" smtClean="0"/>
              <a:t>Ex. 1 Classify each statement as true or false.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524000"/>
            <a:ext cx="3527425" cy="309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28600" y="1676400"/>
            <a:ext cx="5105400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lphaLcParenR"/>
            </a:pPr>
            <a:r>
              <a:rPr lang="en-US" sz="2000"/>
              <a:t>     intersects plane </a:t>
            </a:r>
            <a:r>
              <a:rPr lang="en-US" sz="2000" i="1"/>
              <a:t>M</a:t>
            </a:r>
            <a:r>
              <a:rPr lang="en-US" sz="2000"/>
              <a:t> at point </a:t>
            </a:r>
            <a:r>
              <a:rPr lang="en-US" sz="2000" i="1"/>
              <a:t>O</a:t>
            </a:r>
            <a:r>
              <a:rPr lang="en-US" sz="2000"/>
              <a:t>.</a:t>
            </a:r>
          </a:p>
          <a:p>
            <a:pPr marL="342900" indent="-342900">
              <a:buFontTx/>
              <a:buAutoNum type="alphaLcParenR"/>
            </a:pPr>
            <a:endParaRPr lang="en-US" sz="2000"/>
          </a:p>
          <a:p>
            <a:pPr marL="342900" indent="-342900">
              <a:buFontTx/>
              <a:buAutoNum type="alphaLcParenR"/>
            </a:pPr>
            <a:r>
              <a:rPr lang="en-US" sz="2000"/>
              <a:t>Plane </a:t>
            </a:r>
            <a:r>
              <a:rPr lang="en-US" sz="2000" i="1"/>
              <a:t>M</a:t>
            </a:r>
            <a:r>
              <a:rPr lang="en-US" sz="2000"/>
              <a:t> intersects        in more than one point.</a:t>
            </a:r>
          </a:p>
          <a:p>
            <a:pPr marL="342900" indent="-342900"/>
            <a:endParaRPr lang="en-US" sz="2000" i="1"/>
          </a:p>
          <a:p>
            <a:pPr marL="342900" indent="-342900">
              <a:buFontTx/>
              <a:buAutoNum type="alphaLcParenR" startAt="3"/>
            </a:pPr>
            <a:r>
              <a:rPr lang="en-US" sz="2000" i="1"/>
              <a:t>T, O, </a:t>
            </a:r>
            <a:r>
              <a:rPr lang="en-US" sz="2000"/>
              <a:t>and </a:t>
            </a:r>
            <a:r>
              <a:rPr lang="en-US" sz="2000" i="1"/>
              <a:t>R</a:t>
            </a:r>
            <a:r>
              <a:rPr lang="en-US" sz="2000"/>
              <a:t> are collinear.</a:t>
            </a:r>
          </a:p>
          <a:p>
            <a:pPr marL="342900" indent="-342900">
              <a:buFontTx/>
              <a:buAutoNum type="alphaLcParenR" startAt="3"/>
            </a:pPr>
            <a:endParaRPr lang="en-US" sz="2000"/>
          </a:p>
          <a:p>
            <a:pPr marL="342900" indent="-342900">
              <a:buFontTx/>
              <a:buAutoNum type="alphaLcParenR" startAt="3"/>
            </a:pPr>
            <a:r>
              <a:rPr lang="en-US" sz="2000" i="1"/>
              <a:t>X, O,</a:t>
            </a:r>
            <a:r>
              <a:rPr lang="en-US" sz="2000"/>
              <a:t> and </a:t>
            </a:r>
            <a:r>
              <a:rPr lang="en-US" sz="2000" i="1"/>
              <a:t>Y</a:t>
            </a:r>
            <a:r>
              <a:rPr lang="en-US" sz="2000"/>
              <a:t> are collinear.</a:t>
            </a:r>
          </a:p>
          <a:p>
            <a:pPr marL="342900" indent="-342900">
              <a:buFontTx/>
              <a:buAutoNum type="alphaLcParenR" startAt="3"/>
            </a:pPr>
            <a:endParaRPr lang="en-US" sz="2000" i="1"/>
          </a:p>
          <a:p>
            <a:pPr marL="342900" indent="-342900">
              <a:buFontTx/>
              <a:buAutoNum type="alphaLcParenR" startAt="3"/>
            </a:pPr>
            <a:r>
              <a:rPr lang="en-US" sz="2000" i="1"/>
              <a:t>R, O, S,</a:t>
            </a:r>
            <a:r>
              <a:rPr lang="en-US" sz="2000"/>
              <a:t> and </a:t>
            </a:r>
            <a:r>
              <a:rPr lang="en-US" sz="2000" i="1"/>
              <a:t>W</a:t>
            </a:r>
            <a:r>
              <a:rPr lang="en-US" sz="2000"/>
              <a:t> are coplanar.</a:t>
            </a:r>
          </a:p>
          <a:p>
            <a:pPr marL="342900" indent="-342900">
              <a:buFontTx/>
              <a:buAutoNum type="alphaLcParenR" startAt="3"/>
            </a:pPr>
            <a:endParaRPr lang="en-US" sz="2000" i="1"/>
          </a:p>
          <a:p>
            <a:pPr marL="342900" indent="-342900">
              <a:buFontTx/>
              <a:buAutoNum type="alphaLcParenR" startAt="3"/>
            </a:pPr>
            <a:r>
              <a:rPr lang="en-US" sz="2000" i="1"/>
              <a:t>R, S, T, </a:t>
            </a:r>
            <a:r>
              <a:rPr lang="en-US" sz="2000"/>
              <a:t>and </a:t>
            </a:r>
            <a:r>
              <a:rPr lang="en-US" sz="2000" i="1"/>
              <a:t>X</a:t>
            </a:r>
            <a:r>
              <a:rPr lang="en-US" sz="2000"/>
              <a:t> are coplanar.</a:t>
            </a:r>
          </a:p>
          <a:p>
            <a:pPr marL="342900" indent="-342900">
              <a:buFontTx/>
              <a:buAutoNum type="alphaLcParenR" startAt="3"/>
            </a:pPr>
            <a:endParaRPr lang="en-US" sz="2000" i="1"/>
          </a:p>
          <a:p>
            <a:pPr marL="342900" indent="-342900">
              <a:buFontTx/>
              <a:buAutoNum type="alphaLcParenR" startAt="3"/>
            </a:pPr>
            <a:r>
              <a:rPr lang="en-US" sz="2000" i="1"/>
              <a:t>R, X, O, </a:t>
            </a:r>
            <a:r>
              <a:rPr lang="en-US" sz="2000"/>
              <a:t>and </a:t>
            </a:r>
            <a:r>
              <a:rPr lang="en-US" sz="2000" i="1"/>
              <a:t>Y</a:t>
            </a:r>
            <a:r>
              <a:rPr lang="en-US" sz="2000"/>
              <a:t> are coplanar.</a:t>
            </a:r>
            <a:endParaRPr lang="en-US" sz="2000" i="1"/>
          </a:p>
          <a:p>
            <a:pPr marL="342900" indent="-342900">
              <a:buFontTx/>
              <a:buAutoNum type="alphaLcParenR"/>
            </a:pPr>
            <a:endParaRPr lang="en-US" i="1"/>
          </a:p>
          <a:p>
            <a:pPr marL="342900" indent="-342900">
              <a:buFontTx/>
              <a:buAutoNum type="alphaLcParenR"/>
            </a:pPr>
            <a:endParaRPr lang="en-US" i="1"/>
          </a:p>
        </p:txBody>
      </p:sp>
      <p:graphicFrame>
        <p:nvGraphicFramePr>
          <p:cNvPr id="12" name="Object 3"/>
          <p:cNvGraphicFramePr>
            <a:graphicFrameLocks noChangeAspect="1"/>
          </p:cNvGraphicFramePr>
          <p:nvPr/>
        </p:nvGraphicFramePr>
        <p:xfrm>
          <a:off x="577850" y="1676400"/>
          <a:ext cx="41275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0" name="Equation" r:id="rId4" imgW="253800" imgH="203040" progId="Equation.DSMT4">
                  <p:embed/>
                </p:oleObj>
              </mc:Choice>
              <mc:Fallback>
                <p:oleObj name="Equation" r:id="rId4" imgW="253800" imgH="2030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850" y="1676400"/>
                        <a:ext cx="41275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/>
        </p:nvGraphicFramePr>
        <p:xfrm>
          <a:off x="2590800" y="2286000"/>
          <a:ext cx="41275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1" name="Equation" r:id="rId6" imgW="253800" imgH="203040" progId="Equation.DSMT4">
                  <p:embed/>
                </p:oleObj>
              </mc:Choice>
              <mc:Fallback>
                <p:oleObj name="Equation" r:id="rId6" imgW="253800" imgH="2030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286000"/>
                        <a:ext cx="41275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4800600"/>
            <a:ext cx="3429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Answers:  a) T, b) F, c) F, d) T, e) T, f) F, g) T</a:t>
            </a:r>
          </a:p>
        </p:txBody>
      </p:sp>
      <p:sp>
        <p:nvSpPr>
          <p:cNvPr id="15" name="Flowchart: Document 1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Sketching Intersections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7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owchart: Document 1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Sketching Intersections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5562600" y="4114694"/>
          <a:ext cx="3351213" cy="2513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2" name="Presentation" r:id="rId4" imgW="4570388" imgH="3427437" progId="PowerPoint.Show.8">
                  <p:embed/>
                </p:oleObj>
              </mc:Choice>
              <mc:Fallback>
                <p:oleObj name="Presentation" r:id="rId4" imgW="4570388" imgH="3427437" progId="PowerPoint.Show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114694"/>
                        <a:ext cx="3351213" cy="25131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 rot="20928130">
            <a:off x="3254018" y="3523362"/>
            <a:ext cx="5412059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erlin Sans FB Demi" pitchFamily="34" charset="0"/>
              </a:rPr>
              <a:t>Click here for extra practice on 2-d and 3-d  shapes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9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399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0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676400"/>
            <a:ext cx="8763000" cy="838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dirty="0" smtClean="0"/>
              <a:t>If B is between A and C, then :		AB + BC = AC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</p:txBody>
      </p:sp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haroni" pitchFamily="2" charset="-79"/>
                <a:cs typeface="Aharoni" pitchFamily="2" charset="-79"/>
              </a:rPr>
              <a:t>Segments and Their Measures</a:t>
            </a:r>
            <a:endParaRPr lang="en-US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19200"/>
            <a:ext cx="3749424" cy="424732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Segment Addition Postulate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371600" y="1219200"/>
            <a:ext cx="3505200" cy="1789331"/>
            <a:chOff x="838200" y="3276600"/>
            <a:chExt cx="3505200" cy="1789331"/>
          </a:xfrm>
        </p:grpSpPr>
        <p:sp>
          <p:nvSpPr>
            <p:cNvPr id="10" name="Rectangle 9"/>
            <p:cNvSpPr/>
            <p:nvPr/>
          </p:nvSpPr>
          <p:spPr>
            <a:xfrm>
              <a:off x="1828800" y="3276600"/>
              <a:ext cx="1384674" cy="424732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2400" b="1" dirty="0" smtClean="0">
                  <a:solidFill>
                    <a:srgbClr val="FF0000"/>
                  </a:solidFill>
                </a:rPr>
                <a:t>Postulate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4419600"/>
              <a:ext cx="3505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By the way, “POSTULATE” means “RULE”.  It will come up often.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Up Arrow 11"/>
            <p:cNvSpPr/>
            <p:nvPr/>
          </p:nvSpPr>
          <p:spPr>
            <a:xfrm>
              <a:off x="2438400" y="3810000"/>
              <a:ext cx="228600" cy="609600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09600" y="4114800"/>
            <a:ext cx="7620000" cy="152400"/>
            <a:chOff x="609600" y="4114800"/>
            <a:chExt cx="7620000" cy="15240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609600" y="4191000"/>
              <a:ext cx="7620000" cy="0"/>
            </a:xfrm>
            <a:prstGeom prst="line">
              <a:avLst/>
            </a:prstGeom>
            <a:ln w="381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/>
            <p:cNvSpPr/>
            <p:nvPr/>
          </p:nvSpPr>
          <p:spPr>
            <a:xfrm>
              <a:off x="3352800" y="4114800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ight Brace 17"/>
          <p:cNvSpPr/>
          <p:nvPr/>
        </p:nvSpPr>
        <p:spPr>
          <a:xfrm rot="5400000">
            <a:off x="1828800" y="3124200"/>
            <a:ext cx="381000" cy="2819400"/>
          </a:xfrm>
          <a:prstGeom prst="righ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Brace 18"/>
          <p:cNvSpPr/>
          <p:nvPr/>
        </p:nvSpPr>
        <p:spPr>
          <a:xfrm rot="5400000">
            <a:off x="5638800" y="2183674"/>
            <a:ext cx="457200" cy="4724400"/>
          </a:xfrm>
          <a:prstGeom prst="righ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61174" y="3760113"/>
            <a:ext cx="3770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Tahoma" pitchFamily="34" charset="0"/>
                <a:cs typeface="Tahoma" pitchFamily="34" charset="0"/>
              </a:rPr>
              <a:t>A</a:t>
            </a:r>
            <a:endParaRPr lang="en-US" sz="22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00400" y="3733800"/>
            <a:ext cx="3770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Tahoma" pitchFamily="34" charset="0"/>
                <a:cs typeface="Tahoma" pitchFamily="34" charset="0"/>
              </a:rPr>
              <a:t>B</a:t>
            </a:r>
            <a:endParaRPr lang="en-US" sz="22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77200" y="3810000"/>
            <a:ext cx="3770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Tahoma" pitchFamily="34" charset="0"/>
                <a:cs typeface="Tahoma" pitchFamily="34" charset="0"/>
              </a:rPr>
              <a:t>C</a:t>
            </a:r>
            <a:endParaRPr lang="en-US" sz="22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28800" y="4724400"/>
            <a:ext cx="3770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4</a:t>
            </a:r>
            <a:endParaRPr lang="en-US" sz="22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18974" y="4750713"/>
            <a:ext cx="37702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7</a:t>
            </a:r>
            <a:endParaRPr lang="en-US" sz="22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>
          <a:xfrm>
            <a:off x="228600" y="5257800"/>
            <a:ext cx="4724400" cy="45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long is segment AC?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Rectangle 3"/>
          <p:cNvSpPr txBox="1">
            <a:spLocks noChangeArrowheads="1"/>
          </p:cNvSpPr>
          <p:nvPr/>
        </p:nvSpPr>
        <p:spPr>
          <a:xfrm>
            <a:off x="4876800" y="5486400"/>
            <a:ext cx="914400" cy="45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4+7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>
          <a:xfrm>
            <a:off x="5562600" y="5486400"/>
            <a:ext cx="914400" cy="45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=11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 build="p"/>
      <p:bldP spid="26" grpId="0" build="p"/>
      <p:bldP spid="27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5334000" y="4114800"/>
            <a:ext cx="1143000" cy="457200"/>
          </a:xfrm>
          <a:prstGeom prst="ellipse">
            <a:avLst/>
          </a:prstGeom>
          <a:solidFill>
            <a:srgbClr val="FF0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600200"/>
            <a:ext cx="8229600" cy="3581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="1" dirty="0" smtClean="0"/>
              <a:t>B is between A and C, with AB = x,   BC = x + 6,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="1" dirty="0" smtClean="0"/>
              <a:t>     and AC = 24.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800" dirty="0" smtClean="0"/>
          </a:p>
          <a:p>
            <a:pPr marL="514350" indent="-514350" eaLnBrk="1" hangingPunct="1">
              <a:lnSpc>
                <a:spcPct val="90000"/>
              </a:lnSpc>
              <a:buFontTx/>
              <a:buAutoNum type="alphaLcParenR"/>
              <a:defRPr/>
            </a:pPr>
            <a:r>
              <a:rPr lang="en-US" sz="2800" dirty="0" smtClean="0"/>
              <a:t>Find the value of x</a:t>
            </a:r>
          </a:p>
          <a:p>
            <a:pPr marL="514350" indent="-514350" eaLnBrk="1" hangingPunct="1">
              <a:lnSpc>
                <a:spcPct val="90000"/>
              </a:lnSpc>
              <a:buFontTx/>
              <a:buAutoNum type="alphaLcParenR"/>
              <a:defRPr/>
            </a:pPr>
            <a:endParaRPr lang="en-US" sz="2800" dirty="0" smtClean="0"/>
          </a:p>
          <a:p>
            <a:pPr marL="514350" indent="-514350" eaLnBrk="1" hangingPunct="1">
              <a:lnSpc>
                <a:spcPct val="90000"/>
              </a:lnSpc>
              <a:buFontTx/>
              <a:buAutoNum type="alphaLcParenR"/>
              <a:defRPr/>
            </a:pPr>
            <a:endParaRPr lang="en-US" sz="2800" dirty="0" smtClean="0"/>
          </a:p>
          <a:p>
            <a:pPr marL="514350" indent="-514350" eaLnBrk="1" hangingPunct="1">
              <a:lnSpc>
                <a:spcPct val="90000"/>
              </a:lnSpc>
              <a:buFontTx/>
              <a:buAutoNum type="alphaLcParenR"/>
              <a:defRPr/>
            </a:pPr>
            <a:r>
              <a:rPr lang="en-US" sz="2800" dirty="0" smtClean="0"/>
              <a:t>Find BC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dirty="0" smtClean="0"/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3" cstate="print">
            <a:lum contrast="37000"/>
          </a:blip>
          <a:srcRect/>
          <a:stretch>
            <a:fillRect/>
          </a:stretch>
        </p:blipFill>
        <p:spPr bwMode="auto">
          <a:xfrm>
            <a:off x="6577781" y="1981200"/>
            <a:ext cx="2566219" cy="2743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haroni" pitchFamily="2" charset="-79"/>
                <a:cs typeface="Aharoni" pitchFamily="2" charset="-79"/>
              </a:rPr>
              <a:t>Segments and Their Measures</a:t>
            </a:r>
            <a:endParaRPr lang="en-US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4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04800" y="990600"/>
            <a:ext cx="1524000" cy="457200"/>
          </a:xfrm>
          <a:prstGeom prst="roundRect">
            <a:avLst>
              <a:gd name="adj" fmla="val 27143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EXAMPLE</a:t>
            </a:r>
            <a:endParaRPr 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122882" name="Object 11"/>
          <p:cNvGraphicFramePr>
            <a:graphicFrameLocks noChangeAspect="1"/>
          </p:cNvGraphicFramePr>
          <p:nvPr/>
        </p:nvGraphicFramePr>
        <p:xfrm>
          <a:off x="4343400" y="3048000"/>
          <a:ext cx="21336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6" name="Equation" r:id="rId5" imgW="1015920" imgH="190440" progId="Equation.DSMT4">
                  <p:embed/>
                </p:oleObj>
              </mc:Choice>
              <mc:Fallback>
                <p:oleObj name="Equation" r:id="rId5" imgW="1015920" imgH="1904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3048000"/>
                        <a:ext cx="2133600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83" name="Object 11"/>
          <p:cNvGraphicFramePr>
            <a:graphicFrameLocks noChangeAspect="1"/>
          </p:cNvGraphicFramePr>
          <p:nvPr/>
        </p:nvGraphicFramePr>
        <p:xfrm>
          <a:off x="4716463" y="3409950"/>
          <a:ext cx="17605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7" name="Equation" r:id="rId7" imgW="838080" imgH="190440" progId="Equation.DSMT4">
                  <p:embed/>
                </p:oleObj>
              </mc:Choice>
              <mc:Fallback>
                <p:oleObj name="Equation" r:id="rId7" imgW="838080" imgH="1904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3409950"/>
                        <a:ext cx="1760537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84" name="Object 11"/>
          <p:cNvGraphicFramePr>
            <a:graphicFrameLocks noChangeAspect="1"/>
          </p:cNvGraphicFramePr>
          <p:nvPr/>
        </p:nvGraphicFramePr>
        <p:xfrm>
          <a:off x="5257800" y="3803650"/>
          <a:ext cx="1173162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8" name="Equation" r:id="rId9" imgW="558720" imgH="177480" progId="Equation.DSMT4">
                  <p:embed/>
                </p:oleObj>
              </mc:Choice>
              <mc:Fallback>
                <p:oleObj name="Equation" r:id="rId9" imgW="558720" imgH="177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803650"/>
                        <a:ext cx="1173162" cy="373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85" name="Object 11"/>
          <p:cNvGraphicFramePr>
            <a:graphicFrameLocks noChangeAspect="1"/>
          </p:cNvGraphicFramePr>
          <p:nvPr/>
        </p:nvGraphicFramePr>
        <p:xfrm>
          <a:off x="5445125" y="4122738"/>
          <a:ext cx="879475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9" name="Equation" r:id="rId11" imgW="419040" imgH="177480" progId="Equation.DSMT4">
                  <p:embed/>
                </p:oleObj>
              </mc:Choice>
              <mc:Fallback>
                <p:oleObj name="Equation" r:id="rId11" imgW="419040" imgH="177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5125" y="4122738"/>
                        <a:ext cx="879475" cy="373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1"/>
          <p:cNvGraphicFramePr>
            <a:graphicFrameLocks noChangeAspect="1"/>
          </p:cNvGraphicFramePr>
          <p:nvPr/>
        </p:nvGraphicFramePr>
        <p:xfrm>
          <a:off x="2830513" y="4456113"/>
          <a:ext cx="1652587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0" name="Equation" r:id="rId13" imgW="787320" imgH="228600" progId="Equation.DSMT4">
                  <p:embed/>
                </p:oleObj>
              </mc:Choice>
              <mc:Fallback>
                <p:oleObj name="Equation" r:id="rId13" imgW="787320" imgH="2286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0513" y="4456113"/>
                        <a:ext cx="1652587" cy="481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Curved Up Arrow 15"/>
          <p:cNvSpPr/>
          <p:nvPr/>
        </p:nvSpPr>
        <p:spPr>
          <a:xfrm rot="9846560">
            <a:off x="3615542" y="3985814"/>
            <a:ext cx="1912914" cy="516378"/>
          </a:xfrm>
          <a:prstGeom prst="curvedUpArrow">
            <a:avLst/>
          </a:prstGeom>
          <a:solidFill>
            <a:srgbClr val="FF000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122887" name="Object 11"/>
          <p:cNvGraphicFramePr>
            <a:graphicFrameLocks noChangeAspect="1"/>
          </p:cNvGraphicFramePr>
          <p:nvPr/>
        </p:nvGraphicFramePr>
        <p:xfrm>
          <a:off x="3352800" y="4981575"/>
          <a:ext cx="1065212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1" name="Equation" r:id="rId15" imgW="507960" imgH="177480" progId="Equation.DSMT4">
                  <p:embed/>
                </p:oleObj>
              </mc:Choice>
              <mc:Fallback>
                <p:oleObj name="Equation" r:id="rId15" imgW="507960" imgH="177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981575"/>
                        <a:ext cx="1065212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88" name="Object 11"/>
          <p:cNvGraphicFramePr>
            <a:graphicFrameLocks noChangeAspect="1"/>
          </p:cNvGraphicFramePr>
          <p:nvPr/>
        </p:nvGraphicFramePr>
        <p:xfrm>
          <a:off x="3422650" y="5492750"/>
          <a:ext cx="6921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2" name="Equation" r:id="rId17" imgW="330120" imgH="177480" progId="Equation.DSMT4">
                  <p:embed/>
                </p:oleObj>
              </mc:Choice>
              <mc:Fallback>
                <p:oleObj name="Equation" r:id="rId17" imgW="330120" imgH="1774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2650" y="5492750"/>
                        <a:ext cx="69215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286000" y="1066800"/>
            <a:ext cx="5415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(of a problem involving the segment addition postulate)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1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124" grpId="0" build="p"/>
      <p:bldP spid="10" grpId="0" animBg="1"/>
      <p:bldP spid="16" grpId="0" animBg="1"/>
      <p:bldP spid="1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609600" y="1466671"/>
            <a:ext cx="7315200" cy="120032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R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is between 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Q </a:t>
            </a:r>
            <a:r>
              <a:rPr lang="en-US" sz="2400" b="1" dirty="0">
                <a:latin typeface="Tahoma" pitchFamily="34" charset="0"/>
                <a:cs typeface="Tahoma" pitchFamily="34" charset="0"/>
              </a:rPr>
              <a:t>and 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S, the measure of segment QS  is 33.  </a:t>
            </a:r>
          </a:p>
          <a:p>
            <a:pPr eaLnBrk="0" hangingPunct="0"/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Find X and the measure of RS.</a:t>
            </a:r>
            <a:endParaRPr lang="en-US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1447800" y="3200400"/>
            <a:ext cx="6172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81" name="Oval 5"/>
          <p:cNvSpPr>
            <a:spLocks noChangeArrowheads="1"/>
          </p:cNvSpPr>
          <p:nvPr/>
        </p:nvSpPr>
        <p:spPr bwMode="auto">
          <a:xfrm>
            <a:off x="1295400" y="31242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82" name="Oval 6"/>
          <p:cNvSpPr>
            <a:spLocks noChangeArrowheads="1"/>
          </p:cNvSpPr>
          <p:nvPr/>
        </p:nvSpPr>
        <p:spPr bwMode="auto">
          <a:xfrm>
            <a:off x="3581400" y="31242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83" name="Oval 7"/>
          <p:cNvSpPr>
            <a:spLocks noChangeArrowheads="1"/>
          </p:cNvSpPr>
          <p:nvPr/>
        </p:nvSpPr>
        <p:spPr bwMode="auto">
          <a:xfrm>
            <a:off x="7543800" y="31242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1143000" y="3200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Q</a:t>
            </a:r>
            <a:endParaRPr lang="en-US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3429000" y="32766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R</a:t>
            </a:r>
            <a:endParaRPr lang="en-US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7467600" y="3200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S</a:t>
            </a:r>
            <a:endParaRPr lang="en-US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1752600" y="3276600"/>
            <a:ext cx="1143000" cy="461665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smtClean="0">
                <a:solidFill>
                  <a:srgbClr val="FFFF66"/>
                </a:solidFill>
                <a:latin typeface="Tahoma" pitchFamily="34" charset="0"/>
                <a:cs typeface="Tahoma" pitchFamily="34" charset="0"/>
              </a:rPr>
              <a:t>x+5</a:t>
            </a:r>
            <a:endParaRPr lang="en-US" sz="2400" b="1" dirty="0">
              <a:solidFill>
                <a:srgbClr val="FFFF66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89" name="Text Box 13"/>
          <p:cNvSpPr txBox="1">
            <a:spLocks noChangeArrowheads="1"/>
          </p:cNvSpPr>
          <p:nvPr/>
        </p:nvSpPr>
        <p:spPr bwMode="auto">
          <a:xfrm>
            <a:off x="5029200" y="3200400"/>
            <a:ext cx="762000" cy="45720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solidFill>
                  <a:srgbClr val="FFFF66"/>
                </a:solidFill>
                <a:latin typeface="Tahoma" pitchFamily="34" charset="0"/>
                <a:cs typeface="Tahoma" pitchFamily="34" charset="0"/>
              </a:rPr>
              <a:t>3x</a:t>
            </a:r>
            <a:endParaRPr lang="en-US" sz="2400" b="1" dirty="0">
              <a:solidFill>
                <a:srgbClr val="FFFF66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04800" y="990600"/>
            <a:ext cx="1905000" cy="457200"/>
          </a:xfrm>
          <a:prstGeom prst="roundRect">
            <a:avLst>
              <a:gd name="adj" fmla="val 27143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EXAMPLE #2</a:t>
            </a:r>
            <a:endParaRPr 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17431" name="Object 23"/>
          <p:cNvGraphicFramePr>
            <a:graphicFrameLocks noChangeAspect="1"/>
          </p:cNvGraphicFramePr>
          <p:nvPr/>
        </p:nvGraphicFramePr>
        <p:xfrm>
          <a:off x="1066800" y="4419600"/>
          <a:ext cx="29273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0" name="Equation" r:id="rId3" imgW="1091880" imgH="177480" progId="Equation.DSMT4">
                  <p:embed/>
                </p:oleObj>
              </mc:Choice>
              <mc:Fallback>
                <p:oleObj name="Equation" r:id="rId3" imgW="1091880" imgH="17748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419600"/>
                        <a:ext cx="2927350" cy="3857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3"/>
          <p:cNvGraphicFramePr>
            <a:graphicFrameLocks noChangeAspect="1"/>
          </p:cNvGraphicFramePr>
          <p:nvPr/>
        </p:nvGraphicFramePr>
        <p:xfrm>
          <a:off x="1792287" y="4783138"/>
          <a:ext cx="224631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1" name="Equation" r:id="rId5" imgW="838080" imgH="190440" progId="Equation.DSMT4">
                  <p:embed/>
                </p:oleObj>
              </mc:Choice>
              <mc:Fallback>
                <p:oleObj name="Equation" r:id="rId5" imgW="838080" imgH="1904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287" y="4783138"/>
                        <a:ext cx="2246313" cy="4127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3"/>
          <p:cNvGraphicFramePr>
            <a:graphicFrameLocks noChangeAspect="1"/>
          </p:cNvGraphicFramePr>
          <p:nvPr/>
        </p:nvGraphicFramePr>
        <p:xfrm>
          <a:off x="2438400" y="5149850"/>
          <a:ext cx="163353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2" name="Equation" r:id="rId7" imgW="609480" imgH="190440" progId="Equation.DSMT4">
                  <p:embed/>
                </p:oleObj>
              </mc:Choice>
              <mc:Fallback>
                <p:oleObj name="Equation" r:id="rId7" imgW="609480" imgH="1904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5149850"/>
                        <a:ext cx="1633538" cy="4127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3"/>
          <p:cNvGraphicFramePr>
            <a:graphicFrameLocks noChangeAspect="1"/>
          </p:cNvGraphicFramePr>
          <p:nvPr/>
        </p:nvGraphicFramePr>
        <p:xfrm>
          <a:off x="2728912" y="5551715"/>
          <a:ext cx="1157288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3" name="Equation" r:id="rId9" imgW="431640" imgH="177480" progId="Equation.DSMT4">
                  <p:embed/>
                </p:oleObj>
              </mc:Choice>
              <mc:Fallback>
                <p:oleObj name="Equation" r:id="rId9" imgW="431640" imgH="177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912" y="5551715"/>
                        <a:ext cx="1157288" cy="3857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3"/>
          <p:cNvGraphicFramePr>
            <a:graphicFrameLocks noChangeAspect="1"/>
          </p:cNvGraphicFramePr>
          <p:nvPr/>
        </p:nvGraphicFramePr>
        <p:xfrm>
          <a:off x="5746750" y="4343400"/>
          <a:ext cx="1703388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4" name="Equation" r:id="rId11" imgW="634680" imgH="177480" progId="Equation.DSMT4">
                  <p:embed/>
                </p:oleObj>
              </mc:Choice>
              <mc:Fallback>
                <p:oleObj name="Equation" r:id="rId11" imgW="634680" imgH="177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6750" y="4343400"/>
                        <a:ext cx="1703388" cy="3857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3"/>
          <p:cNvGraphicFramePr>
            <a:graphicFrameLocks noChangeAspect="1"/>
          </p:cNvGraphicFramePr>
          <p:nvPr/>
        </p:nvGraphicFramePr>
        <p:xfrm>
          <a:off x="6503987" y="4719638"/>
          <a:ext cx="119221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5" name="Equation" r:id="rId13" imgW="444240" imgH="177480" progId="Equation.DSMT4">
                  <p:embed/>
                </p:oleObj>
              </mc:Choice>
              <mc:Fallback>
                <p:oleObj name="Equation" r:id="rId13" imgW="444240" imgH="177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3987" y="4719638"/>
                        <a:ext cx="1192213" cy="3857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3"/>
          <p:cNvGraphicFramePr>
            <a:graphicFrameLocks noChangeAspect="1"/>
          </p:cNvGraphicFramePr>
          <p:nvPr/>
        </p:nvGraphicFramePr>
        <p:xfrm>
          <a:off x="6507163" y="5088799"/>
          <a:ext cx="884237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6" name="Equation" r:id="rId15" imgW="330120" imgH="164880" progId="Equation.DSMT4">
                  <p:embed/>
                </p:oleObj>
              </mc:Choice>
              <mc:Fallback>
                <p:oleObj name="Equation" r:id="rId15" imgW="330120" imgH="1648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7163" y="5088799"/>
                        <a:ext cx="884237" cy="3571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Flowchart: Document 26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haroni" pitchFamily="2" charset="-79"/>
                <a:cs typeface="Aharoni" pitchFamily="2" charset="-79"/>
              </a:rPr>
              <a:t>Segments and Their Measures</a:t>
            </a:r>
            <a:endParaRPr lang="en-US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17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 animBg="1"/>
      <p:bldP spid="50181" grpId="0" animBg="1"/>
      <p:bldP spid="50182" grpId="0" animBg="1"/>
      <p:bldP spid="50183" grpId="0" animBg="1"/>
      <p:bldP spid="50184" grpId="0"/>
      <p:bldP spid="50185" grpId="0"/>
      <p:bldP spid="50186" grpId="0"/>
      <p:bldP spid="50188" grpId="0" animBg="1"/>
      <p:bldP spid="50189" grpId="0" animBg="1"/>
      <p:bldP spid="1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Line 4"/>
          <p:cNvSpPr>
            <a:spLocks noChangeShapeType="1"/>
          </p:cNvSpPr>
          <p:nvPr/>
        </p:nvSpPr>
        <p:spPr bwMode="auto">
          <a:xfrm flipV="1">
            <a:off x="2514600" y="2590800"/>
            <a:ext cx="5867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8153400" y="27432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>
                <a:latin typeface="Times New Roman" pitchFamily="18" charset="0"/>
              </a:rPr>
              <a:t>Z</a:t>
            </a:r>
          </a:p>
        </p:txBody>
      </p:sp>
      <p:sp>
        <p:nvSpPr>
          <p:cNvPr id="52230" name="Oval 6"/>
          <p:cNvSpPr>
            <a:spLocks noChangeArrowheads="1"/>
          </p:cNvSpPr>
          <p:nvPr/>
        </p:nvSpPr>
        <p:spPr bwMode="auto">
          <a:xfrm>
            <a:off x="2438400" y="25146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2362200" y="27432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Times New Roman" pitchFamily="18" charset="0"/>
              </a:rPr>
              <a:t>X</a:t>
            </a:r>
          </a:p>
        </p:txBody>
      </p:sp>
      <p:graphicFrame>
        <p:nvGraphicFramePr>
          <p:cNvPr id="52232" name="Object 8"/>
          <p:cNvGraphicFramePr>
            <a:graphicFrameLocks noChangeAspect="1"/>
          </p:cNvGraphicFramePr>
          <p:nvPr/>
        </p:nvGraphicFramePr>
        <p:xfrm>
          <a:off x="3124200" y="2667000"/>
          <a:ext cx="714375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4" name="Equation" r:id="rId3" imgW="203040" imgH="177480" progId="Equation.3">
                  <p:embed/>
                </p:oleObj>
              </mc:Choice>
              <mc:Fallback>
                <p:oleObj name="Equation" r:id="rId3" imgW="20304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667000"/>
                        <a:ext cx="714375" cy="6270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3" name="Oval 9"/>
          <p:cNvSpPr>
            <a:spLocks noChangeArrowheads="1"/>
          </p:cNvSpPr>
          <p:nvPr/>
        </p:nvSpPr>
        <p:spPr bwMode="auto">
          <a:xfrm>
            <a:off x="4419600" y="25146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34" name="Oval 10"/>
          <p:cNvSpPr>
            <a:spLocks noChangeArrowheads="1"/>
          </p:cNvSpPr>
          <p:nvPr/>
        </p:nvSpPr>
        <p:spPr bwMode="auto">
          <a:xfrm>
            <a:off x="8305800" y="25146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4267200" y="27432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Times New Roman" pitchFamily="18" charset="0"/>
              </a:rPr>
              <a:t>Y</a:t>
            </a:r>
          </a:p>
        </p:txBody>
      </p:sp>
      <p:graphicFrame>
        <p:nvGraphicFramePr>
          <p:cNvPr id="52236" name="Object 12"/>
          <p:cNvGraphicFramePr>
            <a:graphicFrameLocks noChangeAspect="1"/>
          </p:cNvGraphicFramePr>
          <p:nvPr/>
        </p:nvGraphicFramePr>
        <p:xfrm>
          <a:off x="5815013" y="2667000"/>
          <a:ext cx="1428750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5" name="Equation" r:id="rId5" imgW="406080" imgH="177480" progId="Equation.3">
                  <p:embed/>
                </p:oleObj>
              </mc:Choice>
              <mc:Fallback>
                <p:oleObj name="Equation" r:id="rId5" imgW="40608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5013" y="2667000"/>
                        <a:ext cx="1428750" cy="627063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7" name="Object 13"/>
          <p:cNvGraphicFramePr>
            <a:graphicFrameLocks noChangeAspect="1"/>
          </p:cNvGraphicFramePr>
          <p:nvPr/>
        </p:nvGraphicFramePr>
        <p:xfrm>
          <a:off x="2667000" y="3952875"/>
          <a:ext cx="3703638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6" name="Equation" r:id="rId7" imgW="1054080" imgH="215640" progId="Equation.3">
                  <p:embed/>
                </p:oleObj>
              </mc:Choice>
              <mc:Fallback>
                <p:oleObj name="Equation" r:id="rId7" imgW="1054080" imgH="215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952875"/>
                        <a:ext cx="3703638" cy="76041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8" name="Object 14"/>
          <p:cNvGraphicFramePr>
            <a:graphicFrameLocks noChangeAspect="1"/>
          </p:cNvGraphicFramePr>
          <p:nvPr/>
        </p:nvGraphicFramePr>
        <p:xfrm>
          <a:off x="2609850" y="4648200"/>
          <a:ext cx="27209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7" name="Equation" r:id="rId9" imgW="774360" imgH="215640" progId="Equation.3">
                  <p:embed/>
                </p:oleObj>
              </mc:Choice>
              <mc:Fallback>
                <p:oleObj name="Equation" r:id="rId9" imgW="77436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9850" y="4648200"/>
                        <a:ext cx="2720975" cy="7620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Flowchart: Document 16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haroni" pitchFamily="2" charset="-79"/>
                <a:cs typeface="Aharoni" pitchFamily="2" charset="-79"/>
              </a:rPr>
              <a:t>Segments and Their Measures</a:t>
            </a:r>
            <a:endParaRPr lang="en-US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11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04800" y="990600"/>
            <a:ext cx="1905000" cy="457200"/>
          </a:xfrm>
          <a:prstGeom prst="roundRect">
            <a:avLst>
              <a:gd name="adj" fmla="val 27143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EXAMPLE #3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86000" y="1066800"/>
            <a:ext cx="3481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(Segment addition without solving)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362200" y="1600200"/>
            <a:ext cx="44101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Write an expression for XZ:</a:t>
            </a:r>
            <a:endParaRPr lang="en-US" sz="2400" b="1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animBg="1"/>
      <p:bldP spid="52229" grpId="0"/>
      <p:bldP spid="52230" grpId="0" animBg="1"/>
      <p:bldP spid="52231" grpId="0"/>
      <p:bldP spid="52233" grpId="0" animBg="1"/>
      <p:bldP spid="52234" grpId="0" animBg="1"/>
      <p:bldP spid="522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haroni" pitchFamily="2" charset="-79"/>
                <a:cs typeface="Aharoni" pitchFamily="2" charset="-79"/>
              </a:rPr>
              <a:t>Inductive Reasoning</a:t>
            </a:r>
            <a:endParaRPr lang="en-US" sz="2400" b="1" dirty="0">
              <a:ln w="50800"/>
              <a:solidFill>
                <a:schemeClr val="bg1">
                  <a:shade val="5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2331" y="1066800"/>
            <a:ext cx="84168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Show that each of the following statements is false by providing a </a:t>
            </a:r>
            <a:r>
              <a:rPr lang="en-US" sz="2200" b="1" dirty="0" smtClean="0"/>
              <a:t>COUNTEREXAMPLE:</a:t>
            </a:r>
            <a:endParaRPr lang="en-US" sz="2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27131" y="2202359"/>
            <a:ext cx="841686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McDonald’s only sells hamburgers.</a:t>
            </a:r>
          </a:p>
          <a:p>
            <a:endParaRPr lang="en-US" sz="2200" b="1" dirty="0" smtClean="0"/>
          </a:p>
          <a:p>
            <a:r>
              <a:rPr lang="en-US" sz="2200" b="1" dirty="0" smtClean="0"/>
              <a:t>Chairs have 4 legs.</a:t>
            </a:r>
          </a:p>
          <a:p>
            <a:endParaRPr lang="en-US" sz="2200" b="1" dirty="0" smtClean="0"/>
          </a:p>
          <a:p>
            <a:r>
              <a:rPr lang="en-US" sz="2200" b="1" dirty="0" smtClean="0"/>
              <a:t>Everyone in this room is a Bears fan.</a:t>
            </a:r>
          </a:p>
          <a:p>
            <a:endParaRPr lang="en-US" sz="2200" b="1" dirty="0" smtClean="0"/>
          </a:p>
          <a:p>
            <a:r>
              <a:rPr lang="en-US" sz="2200" b="1" dirty="0" smtClean="0"/>
              <a:t>It is always sunny on Tuesdays.</a:t>
            </a:r>
          </a:p>
          <a:p>
            <a:endParaRPr lang="en-US" sz="2200" b="1" dirty="0" smtClean="0"/>
          </a:p>
          <a:p>
            <a:r>
              <a:rPr lang="en-US" sz="2200" b="1" dirty="0" smtClean="0"/>
              <a:t>Every classroom has a window.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2000" y="2743200"/>
            <a:ext cx="2438400" cy="6096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3581400"/>
            <a:ext cx="4191000" cy="6096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62000" y="4267200"/>
            <a:ext cx="4191000" cy="381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62000" y="4876800"/>
            <a:ext cx="4191000" cy="381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4495800" y="4872335"/>
            <a:ext cx="1295400" cy="381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107474" y="1116874"/>
            <a:ext cx="1066800" cy="381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83864" y="1066800"/>
            <a:ext cx="27703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dirty="0">
                <a:latin typeface="Comic Sans MS" pitchFamily="66" charset="0"/>
                <a:cs typeface="Tahoma" pitchFamily="34" charset="0"/>
              </a:rPr>
              <a:t>This is an </a:t>
            </a:r>
            <a:r>
              <a:rPr lang="en-US" sz="2400" dirty="0" smtClean="0">
                <a:latin typeface="Comic Sans MS" pitchFamily="66" charset="0"/>
                <a:cs typeface="Tahoma" pitchFamily="34" charset="0"/>
              </a:rPr>
              <a:t>ANGLE:</a:t>
            </a:r>
            <a:endParaRPr lang="en-US" sz="2400" dirty="0">
              <a:latin typeface="Comic Sans MS" pitchFamily="66" charset="0"/>
              <a:cs typeface="Tahoma" pitchFamily="34" charset="0"/>
            </a:endParaRP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5410200" y="1676400"/>
            <a:ext cx="2971800" cy="1981200"/>
            <a:chOff x="3408" y="1056"/>
            <a:chExt cx="1872" cy="1248"/>
          </a:xfrm>
        </p:grpSpPr>
        <p:sp>
          <p:nvSpPr>
            <p:cNvPr id="30737" name="Line 17"/>
            <p:cNvSpPr>
              <a:spLocks noChangeShapeType="1"/>
            </p:cNvSpPr>
            <p:nvPr/>
          </p:nvSpPr>
          <p:spPr bwMode="auto">
            <a:xfrm flipV="1">
              <a:off x="3456" y="1056"/>
              <a:ext cx="1296" cy="120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Comic Sans MS" pitchFamily="66" charset="0"/>
                <a:cs typeface="Tahoma" pitchFamily="34" charset="0"/>
              </a:endParaRPr>
            </a:p>
          </p:txBody>
        </p:sp>
        <p:sp>
          <p:nvSpPr>
            <p:cNvPr id="30738" name="Line 18"/>
            <p:cNvSpPr>
              <a:spLocks noChangeShapeType="1"/>
            </p:cNvSpPr>
            <p:nvPr/>
          </p:nvSpPr>
          <p:spPr bwMode="auto">
            <a:xfrm flipV="1">
              <a:off x="3456" y="2160"/>
              <a:ext cx="182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Comic Sans MS" pitchFamily="66" charset="0"/>
                <a:cs typeface="Tahoma" pitchFamily="34" charset="0"/>
              </a:endParaRPr>
            </a:p>
          </p:txBody>
        </p:sp>
        <p:sp>
          <p:nvSpPr>
            <p:cNvPr id="30739" name="Oval 19"/>
            <p:cNvSpPr>
              <a:spLocks noChangeArrowheads="1"/>
            </p:cNvSpPr>
            <p:nvPr/>
          </p:nvSpPr>
          <p:spPr bwMode="auto">
            <a:xfrm>
              <a:off x="4464" y="1200"/>
              <a:ext cx="96" cy="96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Comic Sans MS" pitchFamily="66" charset="0"/>
                <a:cs typeface="Tahoma" pitchFamily="34" charset="0"/>
              </a:endParaRPr>
            </a:p>
          </p:txBody>
        </p:sp>
        <p:sp>
          <p:nvSpPr>
            <p:cNvPr id="30740" name="Oval 20"/>
            <p:cNvSpPr>
              <a:spLocks noChangeArrowheads="1"/>
            </p:cNvSpPr>
            <p:nvPr/>
          </p:nvSpPr>
          <p:spPr bwMode="auto">
            <a:xfrm>
              <a:off x="3408" y="2208"/>
              <a:ext cx="96" cy="96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Comic Sans MS" pitchFamily="66" charset="0"/>
                <a:cs typeface="Tahoma" pitchFamily="34" charset="0"/>
              </a:endParaRPr>
            </a:p>
          </p:txBody>
        </p:sp>
        <p:sp>
          <p:nvSpPr>
            <p:cNvPr id="30741" name="Oval 21"/>
            <p:cNvSpPr>
              <a:spLocks noChangeArrowheads="1"/>
            </p:cNvSpPr>
            <p:nvPr/>
          </p:nvSpPr>
          <p:spPr bwMode="auto">
            <a:xfrm>
              <a:off x="4848" y="2112"/>
              <a:ext cx="96" cy="96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Comic Sans MS" pitchFamily="66" charset="0"/>
                <a:cs typeface="Tahoma" pitchFamily="34" charset="0"/>
              </a:endParaRPr>
            </a:p>
          </p:txBody>
        </p:sp>
      </p:grpSp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609600" y="1828800"/>
            <a:ext cx="5257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latin typeface="Comic Sans MS" pitchFamily="66" charset="0"/>
                <a:cs typeface="Tahoma" pitchFamily="34" charset="0"/>
              </a:rPr>
              <a:t>It is 2 rays with the same </a:t>
            </a:r>
            <a:r>
              <a:rPr lang="en-US" sz="2400" dirty="0" smtClean="0">
                <a:latin typeface="Comic Sans MS" pitchFamily="66" charset="0"/>
                <a:cs typeface="Tahoma" pitchFamily="34" charset="0"/>
              </a:rPr>
              <a:t>endpoint</a:t>
            </a:r>
            <a:endParaRPr lang="en-US" sz="2400" dirty="0">
              <a:latin typeface="Comic Sans MS" pitchFamily="66" charset="0"/>
              <a:cs typeface="Tahoma" pitchFamily="34" charset="0"/>
            </a:endParaRPr>
          </a:p>
        </p:txBody>
      </p:sp>
      <p:sp>
        <p:nvSpPr>
          <p:cNvPr id="30744" name="Text Box 24"/>
          <p:cNvSpPr txBox="1">
            <a:spLocks noChangeArrowheads="1"/>
          </p:cNvSpPr>
          <p:nvPr/>
        </p:nvSpPr>
        <p:spPr bwMode="auto">
          <a:xfrm rot="-380412">
            <a:off x="6553200" y="34290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>
                <a:latin typeface="Comic Sans MS" pitchFamily="66" charset="0"/>
                <a:cs typeface="Tahoma" pitchFamily="34" charset="0"/>
              </a:rPr>
              <a:t>ray</a:t>
            </a:r>
          </a:p>
        </p:txBody>
      </p:sp>
      <p:sp>
        <p:nvSpPr>
          <p:cNvPr id="30745" name="Text Box 25"/>
          <p:cNvSpPr txBox="1">
            <a:spLocks noChangeArrowheads="1"/>
          </p:cNvSpPr>
          <p:nvPr/>
        </p:nvSpPr>
        <p:spPr bwMode="auto">
          <a:xfrm rot="-2559460">
            <a:off x="5943600" y="22098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>
                <a:latin typeface="Comic Sans MS" pitchFamily="66" charset="0"/>
                <a:cs typeface="Tahoma" pitchFamily="34" charset="0"/>
              </a:rPr>
              <a:t>ray</a:t>
            </a:r>
          </a:p>
        </p:txBody>
      </p: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685800" y="4872335"/>
            <a:ext cx="5791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dirty="0">
                <a:latin typeface="Comic Sans MS" pitchFamily="66" charset="0"/>
                <a:cs typeface="Tahoma" pitchFamily="34" charset="0"/>
              </a:rPr>
              <a:t>The endpoint is called the VERTEX</a:t>
            </a:r>
          </a:p>
        </p:txBody>
      </p:sp>
      <p:sp>
        <p:nvSpPr>
          <p:cNvPr id="30748" name="AutoShape 28"/>
          <p:cNvSpPr>
            <a:spLocks noChangeArrowheads="1"/>
          </p:cNvSpPr>
          <p:nvPr/>
        </p:nvSpPr>
        <p:spPr bwMode="auto">
          <a:xfrm rot="16712296">
            <a:off x="4764082" y="4140199"/>
            <a:ext cx="1212060" cy="274128"/>
          </a:xfrm>
          <a:prstGeom prst="rightArrow">
            <a:avLst>
              <a:gd name="adj1" fmla="val 50000"/>
              <a:gd name="adj2" fmla="val 200000"/>
            </a:avLst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Comic Sans MS" pitchFamily="66" charset="0"/>
              <a:cs typeface="Tahoma" pitchFamily="34" charset="0"/>
            </a:endParaRPr>
          </a:p>
        </p:txBody>
      </p:sp>
      <p:sp>
        <p:nvSpPr>
          <p:cNvPr id="19" name="Flowchart: Document 1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07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07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07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30722" grpId="0"/>
      <p:bldP spid="30743" grpId="0"/>
      <p:bldP spid="30744" grpId="0"/>
      <p:bldP spid="30745" grpId="0"/>
      <p:bldP spid="30746" grpId="0"/>
      <p:bldP spid="3074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762000" y="1752600"/>
            <a:ext cx="685800" cy="1752600"/>
            <a:chOff x="1392" y="1392"/>
            <a:chExt cx="1056" cy="720"/>
          </a:xfrm>
        </p:grpSpPr>
        <p:sp>
          <p:nvSpPr>
            <p:cNvPr id="31760" name="Line 16"/>
            <p:cNvSpPr>
              <a:spLocks noChangeShapeType="1"/>
            </p:cNvSpPr>
            <p:nvPr/>
          </p:nvSpPr>
          <p:spPr bwMode="auto">
            <a:xfrm>
              <a:off x="1392" y="1392"/>
              <a:ext cx="1056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61" name="Line 17"/>
            <p:cNvSpPr>
              <a:spLocks noChangeShapeType="1"/>
            </p:cNvSpPr>
            <p:nvPr/>
          </p:nvSpPr>
          <p:spPr bwMode="auto">
            <a:xfrm flipV="1">
              <a:off x="1488" y="1824"/>
              <a:ext cx="96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 rot="15323148">
            <a:off x="3551130" y="2223614"/>
            <a:ext cx="2171700" cy="1143000"/>
            <a:chOff x="2688" y="1296"/>
            <a:chExt cx="1056" cy="720"/>
          </a:xfrm>
        </p:grpSpPr>
        <p:sp>
          <p:nvSpPr>
            <p:cNvPr id="31762" name="Line 18"/>
            <p:cNvSpPr>
              <a:spLocks noChangeShapeType="1"/>
            </p:cNvSpPr>
            <p:nvPr/>
          </p:nvSpPr>
          <p:spPr bwMode="auto">
            <a:xfrm>
              <a:off x="2688" y="1296"/>
              <a:ext cx="1056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63" name="Line 19"/>
            <p:cNvSpPr>
              <a:spLocks noChangeShapeType="1"/>
            </p:cNvSpPr>
            <p:nvPr/>
          </p:nvSpPr>
          <p:spPr bwMode="auto">
            <a:xfrm flipV="1">
              <a:off x="2784" y="1728"/>
              <a:ext cx="96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 rot="11739641">
            <a:off x="7262168" y="1641533"/>
            <a:ext cx="1676400" cy="1752600"/>
            <a:chOff x="1392" y="1392"/>
            <a:chExt cx="1056" cy="720"/>
          </a:xfrm>
        </p:grpSpPr>
        <p:sp>
          <p:nvSpPr>
            <p:cNvPr id="31767" name="Line 23"/>
            <p:cNvSpPr>
              <a:spLocks noChangeShapeType="1"/>
            </p:cNvSpPr>
            <p:nvPr/>
          </p:nvSpPr>
          <p:spPr bwMode="auto">
            <a:xfrm>
              <a:off x="1392" y="1392"/>
              <a:ext cx="1056" cy="43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68" name="Line 24"/>
            <p:cNvSpPr>
              <a:spLocks noChangeShapeType="1"/>
            </p:cNvSpPr>
            <p:nvPr/>
          </p:nvSpPr>
          <p:spPr bwMode="auto">
            <a:xfrm flipV="1">
              <a:off x="1488" y="1824"/>
              <a:ext cx="960" cy="288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5"/>
          <p:cNvGrpSpPr>
            <a:grpSpLocks/>
          </p:cNvGrpSpPr>
          <p:nvPr/>
        </p:nvGrpSpPr>
        <p:grpSpPr bwMode="auto">
          <a:xfrm rot="11405464">
            <a:off x="604448" y="4323719"/>
            <a:ext cx="1676400" cy="1828800"/>
            <a:chOff x="1392" y="1392"/>
            <a:chExt cx="1056" cy="720"/>
          </a:xfrm>
        </p:grpSpPr>
        <p:sp>
          <p:nvSpPr>
            <p:cNvPr id="31770" name="Line 26"/>
            <p:cNvSpPr>
              <a:spLocks noChangeShapeType="1"/>
            </p:cNvSpPr>
            <p:nvPr/>
          </p:nvSpPr>
          <p:spPr bwMode="auto">
            <a:xfrm>
              <a:off x="1392" y="1392"/>
              <a:ext cx="1056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71" name="Line 27"/>
            <p:cNvSpPr>
              <a:spLocks noChangeShapeType="1"/>
            </p:cNvSpPr>
            <p:nvPr/>
          </p:nvSpPr>
          <p:spPr bwMode="auto">
            <a:xfrm flipV="1">
              <a:off x="1488" y="1824"/>
              <a:ext cx="96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28"/>
          <p:cNvGrpSpPr>
            <a:grpSpLocks/>
          </p:cNvGrpSpPr>
          <p:nvPr/>
        </p:nvGrpSpPr>
        <p:grpSpPr bwMode="auto">
          <a:xfrm rot="8032336">
            <a:off x="3981450" y="5010150"/>
            <a:ext cx="1676400" cy="647700"/>
            <a:chOff x="1392" y="1392"/>
            <a:chExt cx="1056" cy="720"/>
          </a:xfrm>
        </p:grpSpPr>
        <p:sp>
          <p:nvSpPr>
            <p:cNvPr id="31773" name="Line 29"/>
            <p:cNvSpPr>
              <a:spLocks noChangeShapeType="1"/>
            </p:cNvSpPr>
            <p:nvPr/>
          </p:nvSpPr>
          <p:spPr bwMode="auto">
            <a:xfrm>
              <a:off x="1392" y="1392"/>
              <a:ext cx="1056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74" name="Line 30"/>
            <p:cNvSpPr>
              <a:spLocks noChangeShapeType="1"/>
            </p:cNvSpPr>
            <p:nvPr/>
          </p:nvSpPr>
          <p:spPr bwMode="auto">
            <a:xfrm flipV="1">
              <a:off x="1488" y="1824"/>
              <a:ext cx="96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31"/>
          <p:cNvGrpSpPr>
            <a:grpSpLocks/>
          </p:cNvGrpSpPr>
          <p:nvPr/>
        </p:nvGrpSpPr>
        <p:grpSpPr bwMode="auto">
          <a:xfrm rot="4949999">
            <a:off x="7326913" y="5154576"/>
            <a:ext cx="1676400" cy="571500"/>
            <a:chOff x="1392" y="1392"/>
            <a:chExt cx="1056" cy="720"/>
          </a:xfrm>
        </p:grpSpPr>
        <p:sp>
          <p:nvSpPr>
            <p:cNvPr id="31776" name="Line 32"/>
            <p:cNvSpPr>
              <a:spLocks noChangeShapeType="1"/>
            </p:cNvSpPr>
            <p:nvPr/>
          </p:nvSpPr>
          <p:spPr bwMode="auto">
            <a:xfrm>
              <a:off x="1392" y="1392"/>
              <a:ext cx="1056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77" name="Line 33"/>
            <p:cNvSpPr>
              <a:spLocks noChangeShapeType="1"/>
            </p:cNvSpPr>
            <p:nvPr/>
          </p:nvSpPr>
          <p:spPr bwMode="auto">
            <a:xfrm flipV="1">
              <a:off x="1488" y="1824"/>
              <a:ext cx="96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778" name="Oval 34"/>
          <p:cNvSpPr>
            <a:spLocks noChangeArrowheads="1"/>
          </p:cNvSpPr>
          <p:nvPr/>
        </p:nvSpPr>
        <p:spPr bwMode="auto">
          <a:xfrm>
            <a:off x="838200" y="19812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9" name="Oval 35"/>
          <p:cNvSpPr>
            <a:spLocks noChangeArrowheads="1"/>
          </p:cNvSpPr>
          <p:nvPr/>
        </p:nvSpPr>
        <p:spPr bwMode="auto">
          <a:xfrm>
            <a:off x="1371600" y="27432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0" name="Oval 36"/>
          <p:cNvSpPr>
            <a:spLocks noChangeArrowheads="1"/>
          </p:cNvSpPr>
          <p:nvPr/>
        </p:nvSpPr>
        <p:spPr bwMode="auto">
          <a:xfrm>
            <a:off x="990600" y="31242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1" name="Oval 37"/>
          <p:cNvSpPr>
            <a:spLocks noChangeArrowheads="1"/>
          </p:cNvSpPr>
          <p:nvPr/>
        </p:nvSpPr>
        <p:spPr bwMode="auto">
          <a:xfrm>
            <a:off x="4370280" y="1633064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2" name="Oval 38"/>
          <p:cNvSpPr>
            <a:spLocks noChangeArrowheads="1"/>
          </p:cNvSpPr>
          <p:nvPr/>
        </p:nvSpPr>
        <p:spPr bwMode="auto">
          <a:xfrm>
            <a:off x="4294080" y="3309464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3" name="Oval 39"/>
          <p:cNvSpPr>
            <a:spLocks noChangeArrowheads="1"/>
          </p:cNvSpPr>
          <p:nvPr/>
        </p:nvSpPr>
        <p:spPr bwMode="auto">
          <a:xfrm>
            <a:off x="5056080" y="2928464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4" name="Oval 40"/>
          <p:cNvSpPr>
            <a:spLocks noChangeArrowheads="1"/>
          </p:cNvSpPr>
          <p:nvPr/>
        </p:nvSpPr>
        <p:spPr bwMode="auto">
          <a:xfrm>
            <a:off x="7262168" y="2022533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5" name="Oval 41"/>
          <p:cNvSpPr>
            <a:spLocks noChangeArrowheads="1"/>
          </p:cNvSpPr>
          <p:nvPr/>
        </p:nvSpPr>
        <p:spPr bwMode="auto">
          <a:xfrm>
            <a:off x="8405168" y="1870133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6" name="Oval 42"/>
          <p:cNvSpPr>
            <a:spLocks noChangeArrowheads="1"/>
          </p:cNvSpPr>
          <p:nvPr/>
        </p:nvSpPr>
        <p:spPr bwMode="auto">
          <a:xfrm>
            <a:off x="8100368" y="2936933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7" name="Oval 43"/>
          <p:cNvSpPr>
            <a:spLocks noChangeArrowheads="1"/>
          </p:cNvSpPr>
          <p:nvPr/>
        </p:nvSpPr>
        <p:spPr bwMode="auto">
          <a:xfrm>
            <a:off x="8184163" y="4830726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8" name="Oval 44"/>
          <p:cNvSpPr>
            <a:spLocks noChangeArrowheads="1"/>
          </p:cNvSpPr>
          <p:nvPr/>
        </p:nvSpPr>
        <p:spPr bwMode="auto">
          <a:xfrm>
            <a:off x="7879363" y="5211726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9" name="Oval 45"/>
          <p:cNvSpPr>
            <a:spLocks noChangeArrowheads="1"/>
          </p:cNvSpPr>
          <p:nvPr/>
        </p:nvSpPr>
        <p:spPr bwMode="auto">
          <a:xfrm>
            <a:off x="8107963" y="6202326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90" name="Oval 46"/>
          <p:cNvSpPr>
            <a:spLocks noChangeArrowheads="1"/>
          </p:cNvSpPr>
          <p:nvPr/>
        </p:nvSpPr>
        <p:spPr bwMode="auto">
          <a:xfrm>
            <a:off x="4114800" y="57912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91" name="Oval 47"/>
          <p:cNvSpPr>
            <a:spLocks noChangeArrowheads="1"/>
          </p:cNvSpPr>
          <p:nvPr/>
        </p:nvSpPr>
        <p:spPr bwMode="auto">
          <a:xfrm>
            <a:off x="4648200" y="49530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92" name="Oval 48"/>
          <p:cNvSpPr>
            <a:spLocks noChangeArrowheads="1"/>
          </p:cNvSpPr>
          <p:nvPr/>
        </p:nvSpPr>
        <p:spPr bwMode="auto">
          <a:xfrm>
            <a:off x="5181600" y="51054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93" name="Oval 49"/>
          <p:cNvSpPr>
            <a:spLocks noChangeArrowheads="1"/>
          </p:cNvSpPr>
          <p:nvPr/>
        </p:nvSpPr>
        <p:spPr bwMode="auto">
          <a:xfrm>
            <a:off x="1747448" y="4476119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94" name="Oval 50"/>
          <p:cNvSpPr>
            <a:spLocks noChangeArrowheads="1"/>
          </p:cNvSpPr>
          <p:nvPr/>
        </p:nvSpPr>
        <p:spPr bwMode="auto">
          <a:xfrm>
            <a:off x="604448" y="4857119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95" name="Oval 51"/>
          <p:cNvSpPr>
            <a:spLocks noChangeArrowheads="1"/>
          </p:cNvSpPr>
          <p:nvPr/>
        </p:nvSpPr>
        <p:spPr bwMode="auto">
          <a:xfrm>
            <a:off x="1366448" y="5542919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96" name="Text Box 52"/>
          <p:cNvSpPr txBox="1">
            <a:spLocks noChangeArrowheads="1"/>
          </p:cNvSpPr>
          <p:nvPr/>
        </p:nvSpPr>
        <p:spPr bwMode="auto">
          <a:xfrm>
            <a:off x="381000" y="1066800"/>
            <a:ext cx="5630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>
                <a:latin typeface="Times New Roman" pitchFamily="18" charset="0"/>
              </a:rPr>
              <a:t>For each angle, </a:t>
            </a:r>
            <a:r>
              <a:rPr lang="en-US" sz="2400" b="1" dirty="0" smtClean="0">
                <a:latin typeface="Times New Roman" pitchFamily="18" charset="0"/>
              </a:rPr>
              <a:t>which point </a:t>
            </a:r>
            <a:r>
              <a:rPr lang="en-US" sz="2400" b="1" dirty="0">
                <a:latin typeface="Times New Roman" pitchFamily="18" charset="0"/>
              </a:rPr>
              <a:t>is the vertex?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31797" name="Text Box 53"/>
          <p:cNvSpPr txBox="1">
            <a:spLocks noChangeArrowheads="1"/>
          </p:cNvSpPr>
          <p:nvPr/>
        </p:nvSpPr>
        <p:spPr bwMode="auto">
          <a:xfrm>
            <a:off x="914400" y="16002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>
                <a:latin typeface="Times New Roman" pitchFamily="18" charset="0"/>
              </a:rPr>
              <a:t>A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31798" name="Text Box 54"/>
          <p:cNvSpPr txBox="1">
            <a:spLocks noChangeArrowheads="1"/>
          </p:cNvSpPr>
          <p:nvPr/>
        </p:nvSpPr>
        <p:spPr bwMode="auto">
          <a:xfrm>
            <a:off x="1524000" y="25146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B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799" name="Text Box 55"/>
          <p:cNvSpPr txBox="1">
            <a:spLocks noChangeArrowheads="1"/>
          </p:cNvSpPr>
          <p:nvPr/>
        </p:nvSpPr>
        <p:spPr bwMode="auto">
          <a:xfrm>
            <a:off x="1066800" y="32004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C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00" name="Text Box 56"/>
          <p:cNvSpPr txBox="1">
            <a:spLocks noChangeArrowheads="1"/>
          </p:cNvSpPr>
          <p:nvPr/>
        </p:nvSpPr>
        <p:spPr bwMode="auto">
          <a:xfrm>
            <a:off x="3913080" y="1480664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D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01" name="Text Box 57"/>
          <p:cNvSpPr txBox="1">
            <a:spLocks noChangeArrowheads="1"/>
          </p:cNvSpPr>
          <p:nvPr/>
        </p:nvSpPr>
        <p:spPr bwMode="auto">
          <a:xfrm>
            <a:off x="3913080" y="3157064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E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02" name="Text Box 58"/>
          <p:cNvSpPr txBox="1">
            <a:spLocks noChangeArrowheads="1"/>
          </p:cNvSpPr>
          <p:nvPr/>
        </p:nvSpPr>
        <p:spPr bwMode="auto">
          <a:xfrm>
            <a:off x="5132280" y="2623664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F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03" name="Text Box 59"/>
          <p:cNvSpPr txBox="1">
            <a:spLocks noChangeArrowheads="1"/>
          </p:cNvSpPr>
          <p:nvPr/>
        </p:nvSpPr>
        <p:spPr bwMode="auto">
          <a:xfrm>
            <a:off x="6957368" y="171773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J</a:t>
            </a:r>
            <a:endParaRPr lang="en-US" sz="2400">
              <a:latin typeface="Times New Roman" pitchFamily="18" charset="0"/>
            </a:endParaRPr>
          </a:p>
        </p:txBody>
      </p:sp>
      <p:grpSp>
        <p:nvGrpSpPr>
          <p:cNvPr id="8" name="Group 61"/>
          <p:cNvGrpSpPr>
            <a:grpSpLocks/>
          </p:cNvGrpSpPr>
          <p:nvPr/>
        </p:nvGrpSpPr>
        <p:grpSpPr bwMode="auto">
          <a:xfrm rot="11739641">
            <a:off x="7262168" y="1641533"/>
            <a:ext cx="1676400" cy="1752600"/>
            <a:chOff x="1392" y="1392"/>
            <a:chExt cx="1056" cy="720"/>
          </a:xfrm>
        </p:grpSpPr>
        <p:sp>
          <p:nvSpPr>
            <p:cNvPr id="31806" name="Line 62"/>
            <p:cNvSpPr>
              <a:spLocks noChangeShapeType="1"/>
            </p:cNvSpPr>
            <p:nvPr/>
          </p:nvSpPr>
          <p:spPr bwMode="auto">
            <a:xfrm>
              <a:off x="1392" y="1392"/>
              <a:ext cx="1056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807" name="Line 63"/>
            <p:cNvSpPr>
              <a:spLocks noChangeShapeType="1"/>
            </p:cNvSpPr>
            <p:nvPr/>
          </p:nvSpPr>
          <p:spPr bwMode="auto">
            <a:xfrm flipV="1">
              <a:off x="1488" y="1824"/>
              <a:ext cx="96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808" name="Text Box 64"/>
          <p:cNvSpPr txBox="1">
            <a:spLocks noChangeArrowheads="1"/>
          </p:cNvSpPr>
          <p:nvPr/>
        </p:nvSpPr>
        <p:spPr bwMode="auto">
          <a:xfrm>
            <a:off x="7719368" y="2936933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G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09" name="Text Box 65"/>
          <p:cNvSpPr txBox="1">
            <a:spLocks noChangeArrowheads="1"/>
          </p:cNvSpPr>
          <p:nvPr/>
        </p:nvSpPr>
        <p:spPr bwMode="auto">
          <a:xfrm>
            <a:off x="8252768" y="1412933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H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10" name="Text Box 66"/>
          <p:cNvSpPr txBox="1">
            <a:spLocks noChangeArrowheads="1"/>
          </p:cNvSpPr>
          <p:nvPr/>
        </p:nvSpPr>
        <p:spPr bwMode="auto">
          <a:xfrm>
            <a:off x="1442648" y="4171319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K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11" name="Text Box 67"/>
          <p:cNvSpPr txBox="1">
            <a:spLocks noChangeArrowheads="1"/>
          </p:cNvSpPr>
          <p:nvPr/>
        </p:nvSpPr>
        <p:spPr bwMode="auto">
          <a:xfrm>
            <a:off x="452048" y="4399919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L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12" name="Text Box 68"/>
          <p:cNvSpPr txBox="1">
            <a:spLocks noChangeArrowheads="1"/>
          </p:cNvSpPr>
          <p:nvPr/>
        </p:nvSpPr>
        <p:spPr bwMode="auto">
          <a:xfrm>
            <a:off x="1137848" y="5695319"/>
            <a:ext cx="471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M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13" name="Text Box 69"/>
          <p:cNvSpPr txBox="1">
            <a:spLocks noChangeArrowheads="1"/>
          </p:cNvSpPr>
          <p:nvPr/>
        </p:nvSpPr>
        <p:spPr bwMode="auto">
          <a:xfrm>
            <a:off x="3962400" y="59436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P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14" name="Text Box 70"/>
          <p:cNvSpPr txBox="1">
            <a:spLocks noChangeArrowheads="1"/>
          </p:cNvSpPr>
          <p:nvPr/>
        </p:nvSpPr>
        <p:spPr bwMode="auto">
          <a:xfrm>
            <a:off x="4267200" y="46482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N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15" name="Text Box 71"/>
          <p:cNvSpPr txBox="1">
            <a:spLocks noChangeArrowheads="1"/>
          </p:cNvSpPr>
          <p:nvPr/>
        </p:nvSpPr>
        <p:spPr bwMode="auto">
          <a:xfrm>
            <a:off x="5181600" y="51816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Q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16" name="Text Box 72"/>
          <p:cNvSpPr txBox="1">
            <a:spLocks noChangeArrowheads="1"/>
          </p:cNvSpPr>
          <p:nvPr/>
        </p:nvSpPr>
        <p:spPr bwMode="auto">
          <a:xfrm>
            <a:off x="7422163" y="5059326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S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17" name="Text Box 73"/>
          <p:cNvSpPr txBox="1">
            <a:spLocks noChangeArrowheads="1"/>
          </p:cNvSpPr>
          <p:nvPr/>
        </p:nvSpPr>
        <p:spPr bwMode="auto">
          <a:xfrm>
            <a:off x="7726963" y="6202326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R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18" name="Text Box 74"/>
          <p:cNvSpPr txBox="1">
            <a:spLocks noChangeArrowheads="1"/>
          </p:cNvSpPr>
          <p:nvPr/>
        </p:nvSpPr>
        <p:spPr bwMode="auto">
          <a:xfrm>
            <a:off x="8336563" y="4754526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T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1819" name="Oval 75"/>
          <p:cNvSpPr>
            <a:spLocks noChangeArrowheads="1"/>
          </p:cNvSpPr>
          <p:nvPr/>
        </p:nvSpPr>
        <p:spPr bwMode="auto">
          <a:xfrm>
            <a:off x="1524000" y="2514600"/>
            <a:ext cx="381000" cy="381000"/>
          </a:xfrm>
          <a:prstGeom prst="ellipse">
            <a:avLst/>
          </a:prstGeom>
          <a:noFill/>
          <a:ln w="38100" algn="ctr">
            <a:solidFill>
              <a:schemeClr val="tx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820" name="Oval 76"/>
          <p:cNvSpPr>
            <a:spLocks noChangeArrowheads="1"/>
          </p:cNvSpPr>
          <p:nvPr/>
        </p:nvSpPr>
        <p:spPr bwMode="auto">
          <a:xfrm>
            <a:off x="3913080" y="1480664"/>
            <a:ext cx="381000" cy="381000"/>
          </a:xfrm>
          <a:prstGeom prst="ellipse">
            <a:avLst/>
          </a:prstGeom>
          <a:noFill/>
          <a:ln w="38100" algn="ctr">
            <a:solidFill>
              <a:schemeClr val="tx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821" name="Oval 77"/>
          <p:cNvSpPr>
            <a:spLocks noChangeArrowheads="1"/>
          </p:cNvSpPr>
          <p:nvPr/>
        </p:nvSpPr>
        <p:spPr bwMode="auto">
          <a:xfrm>
            <a:off x="6881168" y="1717733"/>
            <a:ext cx="381000" cy="381000"/>
          </a:xfrm>
          <a:prstGeom prst="ellipse">
            <a:avLst/>
          </a:prstGeom>
          <a:noFill/>
          <a:ln w="38100" algn="ctr">
            <a:solidFill>
              <a:schemeClr val="tx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822" name="Oval 78"/>
          <p:cNvSpPr>
            <a:spLocks noChangeArrowheads="1"/>
          </p:cNvSpPr>
          <p:nvPr/>
        </p:nvSpPr>
        <p:spPr bwMode="auto">
          <a:xfrm>
            <a:off x="452048" y="4399919"/>
            <a:ext cx="381000" cy="381000"/>
          </a:xfrm>
          <a:prstGeom prst="ellipse">
            <a:avLst/>
          </a:prstGeom>
          <a:noFill/>
          <a:ln w="38100" algn="ctr">
            <a:solidFill>
              <a:schemeClr val="tx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823" name="Oval 79"/>
          <p:cNvSpPr>
            <a:spLocks noChangeArrowheads="1"/>
          </p:cNvSpPr>
          <p:nvPr/>
        </p:nvSpPr>
        <p:spPr bwMode="auto">
          <a:xfrm>
            <a:off x="3962400" y="6019800"/>
            <a:ext cx="381000" cy="381000"/>
          </a:xfrm>
          <a:prstGeom prst="ellipse">
            <a:avLst/>
          </a:prstGeom>
          <a:noFill/>
          <a:ln w="38100" algn="ctr">
            <a:solidFill>
              <a:schemeClr val="tx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824" name="Oval 80"/>
          <p:cNvSpPr>
            <a:spLocks noChangeArrowheads="1"/>
          </p:cNvSpPr>
          <p:nvPr/>
        </p:nvSpPr>
        <p:spPr bwMode="auto">
          <a:xfrm>
            <a:off x="7726963" y="6278526"/>
            <a:ext cx="381000" cy="381000"/>
          </a:xfrm>
          <a:prstGeom prst="ellipse">
            <a:avLst/>
          </a:prstGeom>
          <a:noFill/>
          <a:ln w="38100" algn="ctr">
            <a:solidFill>
              <a:schemeClr val="tx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Flowchart: Document 70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1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1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3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3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31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31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3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31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31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31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31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3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31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31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31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31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31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31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31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31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8" grpId="0" animBg="1"/>
      <p:bldP spid="31779" grpId="0" animBg="1"/>
      <p:bldP spid="31780" grpId="0" animBg="1"/>
      <p:bldP spid="31781" grpId="0" animBg="1"/>
      <p:bldP spid="31782" grpId="0" animBg="1"/>
      <p:bldP spid="31783" grpId="0" animBg="1"/>
      <p:bldP spid="31784" grpId="0" animBg="1"/>
      <p:bldP spid="31785" grpId="0" animBg="1"/>
      <p:bldP spid="31786" grpId="0" animBg="1"/>
      <p:bldP spid="31787" grpId="0" animBg="1"/>
      <p:bldP spid="31788" grpId="0" animBg="1"/>
      <p:bldP spid="31789" grpId="0" animBg="1"/>
      <p:bldP spid="31790" grpId="0" animBg="1"/>
      <p:bldP spid="31791" grpId="0" animBg="1"/>
      <p:bldP spid="31792" grpId="0" animBg="1"/>
      <p:bldP spid="31793" grpId="0" animBg="1"/>
      <p:bldP spid="31794" grpId="0" animBg="1"/>
      <p:bldP spid="31795" grpId="0" animBg="1"/>
      <p:bldP spid="31797" grpId="0"/>
      <p:bldP spid="31798" grpId="0"/>
      <p:bldP spid="31799" grpId="0"/>
      <p:bldP spid="31800" grpId="0"/>
      <p:bldP spid="31801" grpId="0"/>
      <p:bldP spid="31802" grpId="0"/>
      <p:bldP spid="31803" grpId="0"/>
      <p:bldP spid="31808" grpId="0"/>
      <p:bldP spid="31809" grpId="0"/>
      <p:bldP spid="31810" grpId="0"/>
      <p:bldP spid="31811" grpId="0"/>
      <p:bldP spid="31812" grpId="0"/>
      <p:bldP spid="31813" grpId="0"/>
      <p:bldP spid="31814" grpId="0"/>
      <p:bldP spid="31815" grpId="0"/>
      <p:bldP spid="31816" grpId="0"/>
      <p:bldP spid="31817" grpId="0"/>
      <p:bldP spid="31818" grpId="0"/>
      <p:bldP spid="31819" grpId="0" animBg="1"/>
      <p:bldP spid="31820" grpId="0" animBg="1"/>
      <p:bldP spid="31821" grpId="0" animBg="1"/>
      <p:bldP spid="31822" grpId="0" animBg="1"/>
      <p:bldP spid="31823" grpId="0" animBg="1"/>
      <p:bldP spid="3182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5" name="Picture 5" descr="Ang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00200"/>
            <a:ext cx="8686800" cy="5072062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0" y="3124200"/>
            <a:ext cx="1295400" cy="5334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657600" y="5943600"/>
            <a:ext cx="1295400" cy="5334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657600" y="31242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029200" y="60198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914400" y="2743200"/>
            <a:ext cx="1676400" cy="381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276600" y="1447800"/>
            <a:ext cx="1600200" cy="381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28601" y="1066800"/>
            <a:ext cx="487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latin typeface="Comic Sans MS" pitchFamily="66" charset="0"/>
                <a:cs typeface="Tahoma" pitchFamily="34" charset="0"/>
              </a:rPr>
              <a:t>Everything  “between” the rays (or sides) are on the INTERIOR of the angle.</a:t>
            </a:r>
            <a:endParaRPr lang="en-US" sz="2400" dirty="0">
              <a:latin typeface="Comic Sans MS" pitchFamily="66" charset="0"/>
              <a:cs typeface="Tahoma" pitchFamily="34" charset="0"/>
            </a:endParaRP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5410200" y="1676400"/>
            <a:ext cx="2971800" cy="1981200"/>
            <a:chOff x="3408" y="1056"/>
            <a:chExt cx="1872" cy="1248"/>
          </a:xfrm>
        </p:grpSpPr>
        <p:sp>
          <p:nvSpPr>
            <p:cNvPr id="30737" name="Line 17"/>
            <p:cNvSpPr>
              <a:spLocks noChangeShapeType="1"/>
            </p:cNvSpPr>
            <p:nvPr/>
          </p:nvSpPr>
          <p:spPr bwMode="auto">
            <a:xfrm flipV="1">
              <a:off x="3456" y="1056"/>
              <a:ext cx="1296" cy="120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Comic Sans MS" pitchFamily="66" charset="0"/>
                <a:cs typeface="Tahoma" pitchFamily="34" charset="0"/>
              </a:endParaRPr>
            </a:p>
          </p:txBody>
        </p:sp>
        <p:sp>
          <p:nvSpPr>
            <p:cNvPr id="30738" name="Line 18"/>
            <p:cNvSpPr>
              <a:spLocks noChangeShapeType="1"/>
            </p:cNvSpPr>
            <p:nvPr/>
          </p:nvSpPr>
          <p:spPr bwMode="auto">
            <a:xfrm flipV="1">
              <a:off x="3456" y="2160"/>
              <a:ext cx="182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Comic Sans MS" pitchFamily="66" charset="0"/>
                <a:cs typeface="Tahoma" pitchFamily="34" charset="0"/>
              </a:endParaRPr>
            </a:p>
          </p:txBody>
        </p:sp>
        <p:sp>
          <p:nvSpPr>
            <p:cNvPr id="30739" name="Oval 19"/>
            <p:cNvSpPr>
              <a:spLocks noChangeArrowheads="1"/>
            </p:cNvSpPr>
            <p:nvPr/>
          </p:nvSpPr>
          <p:spPr bwMode="auto">
            <a:xfrm>
              <a:off x="4464" y="1200"/>
              <a:ext cx="96" cy="96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Comic Sans MS" pitchFamily="66" charset="0"/>
                <a:cs typeface="Tahoma" pitchFamily="34" charset="0"/>
              </a:endParaRPr>
            </a:p>
          </p:txBody>
        </p:sp>
        <p:sp>
          <p:nvSpPr>
            <p:cNvPr id="30740" name="Oval 20"/>
            <p:cNvSpPr>
              <a:spLocks noChangeArrowheads="1"/>
            </p:cNvSpPr>
            <p:nvPr/>
          </p:nvSpPr>
          <p:spPr bwMode="auto">
            <a:xfrm>
              <a:off x="3408" y="2208"/>
              <a:ext cx="96" cy="96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Comic Sans MS" pitchFamily="66" charset="0"/>
                <a:cs typeface="Tahoma" pitchFamily="34" charset="0"/>
              </a:endParaRPr>
            </a:p>
          </p:txBody>
        </p:sp>
        <p:sp>
          <p:nvSpPr>
            <p:cNvPr id="30741" name="Oval 21"/>
            <p:cNvSpPr>
              <a:spLocks noChangeArrowheads="1"/>
            </p:cNvSpPr>
            <p:nvPr/>
          </p:nvSpPr>
          <p:spPr bwMode="auto">
            <a:xfrm>
              <a:off x="4848" y="2112"/>
              <a:ext cx="96" cy="96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Comic Sans MS" pitchFamily="66" charset="0"/>
                <a:cs typeface="Tahoma" pitchFamily="34" charset="0"/>
              </a:endParaRPr>
            </a:p>
          </p:txBody>
        </p:sp>
      </p:grpSp>
      <p:sp>
        <p:nvSpPr>
          <p:cNvPr id="19" name="Flowchart: Document 1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228600" y="2743200"/>
            <a:ext cx="487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2400" dirty="0" smtClean="0">
                <a:latin typeface="Comic Sans MS" pitchFamily="66" charset="0"/>
                <a:cs typeface="Tahoma" pitchFamily="34" charset="0"/>
              </a:rPr>
              <a:t>The EXTERIOR is everything that is not “on” or “between” the rays.</a:t>
            </a:r>
            <a:endParaRPr lang="en-US" sz="2400" dirty="0">
              <a:latin typeface="Comic Sans MS" pitchFamily="66" charset="0"/>
              <a:cs typeface="Tahoma" pitchFamily="34" charset="0"/>
            </a:endParaRPr>
          </a:p>
        </p:txBody>
      </p:sp>
      <p:sp>
        <p:nvSpPr>
          <p:cNvPr id="22" name="Pie 21"/>
          <p:cNvSpPr/>
          <p:nvPr/>
        </p:nvSpPr>
        <p:spPr>
          <a:xfrm>
            <a:off x="2971800" y="1524000"/>
            <a:ext cx="4953000" cy="4114800"/>
          </a:xfrm>
          <a:prstGeom prst="pie">
            <a:avLst>
              <a:gd name="adj1" fmla="val 21526405"/>
              <a:gd name="adj2" fmla="val 190607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Pie 22"/>
          <p:cNvSpPr/>
          <p:nvPr/>
        </p:nvSpPr>
        <p:spPr>
          <a:xfrm>
            <a:off x="3034937" y="1510937"/>
            <a:ext cx="4953000" cy="4114800"/>
          </a:xfrm>
          <a:prstGeom prst="pie">
            <a:avLst>
              <a:gd name="adj1" fmla="val 19145915"/>
              <a:gd name="adj2" fmla="val 2140842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24600" y="2971800"/>
            <a:ext cx="1075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INTERIOR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657600" y="3581400"/>
            <a:ext cx="1101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EXTERIOR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6" grpId="0" animBg="1"/>
      <p:bldP spid="30722" grpId="0"/>
      <p:bldP spid="18" grpId="0"/>
      <p:bldP spid="22" grpId="0" animBg="1"/>
      <p:bldP spid="23" grpId="0" animBg="1"/>
      <p:bldP spid="23" grpId="1" animBg="1"/>
      <p:bldP spid="24" grpId="0"/>
      <p:bldP spid="24" grpId="1"/>
      <p:bldP spid="2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600" y="1066800"/>
            <a:ext cx="32766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28600" y="990600"/>
            <a:ext cx="8610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sz="3200" b="1" dirty="0" smtClean="0"/>
              <a:t>ADJACENT ANGLES</a:t>
            </a:r>
          </a:p>
          <a:p>
            <a:r>
              <a:rPr lang="en-US" sz="3200" b="1" dirty="0" smtClean="0"/>
              <a:t>Angles that share an endpoint and a ray.</a:t>
            </a:r>
          </a:p>
          <a:p>
            <a:r>
              <a:rPr lang="en-US" sz="3200" b="1" dirty="0" smtClean="0">
                <a:latin typeface=" arial"/>
              </a:rPr>
              <a:t>(in other words they are side-by-side)</a:t>
            </a:r>
            <a:endParaRPr lang="en-US" sz="1400" dirty="0">
              <a:latin typeface=" arial"/>
            </a:endParaRPr>
          </a:p>
        </p:txBody>
      </p:sp>
      <p:pic>
        <p:nvPicPr>
          <p:cNvPr id="19465" name="Picture 9" descr="adjacent_a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352800"/>
            <a:ext cx="5715000" cy="2986088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219200" y="1295400"/>
            <a:ext cx="2987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To name an ANGLE:</a:t>
            </a:r>
            <a:endParaRPr lang="en-US" sz="2400">
              <a:latin typeface="Times New Roman" pitchFamily="18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172200" y="1524000"/>
            <a:ext cx="2971800" cy="1981200"/>
            <a:chOff x="3408" y="1056"/>
            <a:chExt cx="1872" cy="1248"/>
          </a:xfrm>
        </p:grpSpPr>
        <p:sp>
          <p:nvSpPr>
            <p:cNvPr id="33799" name="Line 7"/>
            <p:cNvSpPr>
              <a:spLocks noChangeShapeType="1"/>
            </p:cNvSpPr>
            <p:nvPr/>
          </p:nvSpPr>
          <p:spPr bwMode="auto">
            <a:xfrm flipV="1">
              <a:off x="3456" y="1056"/>
              <a:ext cx="1296" cy="120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V="1">
              <a:off x="3456" y="2160"/>
              <a:ext cx="182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01" name="Oval 9"/>
            <p:cNvSpPr>
              <a:spLocks noChangeArrowheads="1"/>
            </p:cNvSpPr>
            <p:nvPr/>
          </p:nvSpPr>
          <p:spPr bwMode="auto">
            <a:xfrm>
              <a:off x="4464" y="1200"/>
              <a:ext cx="96" cy="96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2" name="Oval 10"/>
            <p:cNvSpPr>
              <a:spLocks noChangeArrowheads="1"/>
            </p:cNvSpPr>
            <p:nvPr/>
          </p:nvSpPr>
          <p:spPr bwMode="auto">
            <a:xfrm>
              <a:off x="3408" y="2208"/>
              <a:ext cx="96" cy="96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803" name="Oval 11"/>
            <p:cNvSpPr>
              <a:spLocks noChangeArrowheads="1"/>
            </p:cNvSpPr>
            <p:nvPr/>
          </p:nvSpPr>
          <p:spPr bwMode="auto">
            <a:xfrm>
              <a:off x="4848" y="2112"/>
              <a:ext cx="96" cy="96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1752600" y="1752600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1.  State a point on either ray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1752600" y="2209800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2.  State the </a:t>
            </a:r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vertex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1752600" y="27432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3.  State a point on the other ray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5715000" y="3276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Q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811" name="Text Box 19"/>
          <p:cNvSpPr txBox="1">
            <a:spLocks noChangeArrowheads="1"/>
          </p:cNvSpPr>
          <p:nvPr/>
        </p:nvSpPr>
        <p:spPr bwMode="auto">
          <a:xfrm>
            <a:off x="7391400" y="1371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R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8305800" y="3429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S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814" name="Text Box 22"/>
          <p:cNvSpPr txBox="1">
            <a:spLocks noChangeArrowheads="1"/>
          </p:cNvSpPr>
          <p:nvPr/>
        </p:nvSpPr>
        <p:spPr bwMode="auto">
          <a:xfrm>
            <a:off x="1752600" y="4800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R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815" name="Text Box 23"/>
          <p:cNvSpPr txBox="1">
            <a:spLocks noChangeArrowheads="1"/>
          </p:cNvSpPr>
          <p:nvPr/>
        </p:nvSpPr>
        <p:spPr bwMode="auto">
          <a:xfrm>
            <a:off x="1752600" y="32004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4.  Draw an angle in front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1295400" y="4191000"/>
            <a:ext cx="7848600" cy="2667000"/>
            <a:chOff x="816" y="2640"/>
            <a:chExt cx="4944" cy="1680"/>
          </a:xfrm>
        </p:grpSpPr>
        <p:sp>
          <p:nvSpPr>
            <p:cNvPr id="33813" name="Line 21"/>
            <p:cNvSpPr>
              <a:spLocks noChangeShapeType="1"/>
            </p:cNvSpPr>
            <p:nvPr/>
          </p:nvSpPr>
          <p:spPr bwMode="auto">
            <a:xfrm>
              <a:off x="816" y="2640"/>
              <a:ext cx="494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>
              <a:off x="3216" y="2640"/>
              <a:ext cx="0" cy="16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3818" name="Text Box 26"/>
          <p:cNvSpPr txBox="1">
            <a:spLocks noChangeArrowheads="1"/>
          </p:cNvSpPr>
          <p:nvPr/>
        </p:nvSpPr>
        <p:spPr bwMode="auto">
          <a:xfrm>
            <a:off x="2057400" y="4800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Q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819" name="Text Box 27"/>
          <p:cNvSpPr txBox="1">
            <a:spLocks noChangeArrowheads="1"/>
          </p:cNvSpPr>
          <p:nvPr/>
        </p:nvSpPr>
        <p:spPr bwMode="auto">
          <a:xfrm>
            <a:off x="2362200" y="4800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S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823" name="Text Box 31"/>
          <p:cNvSpPr txBox="1">
            <a:spLocks noChangeArrowheads="1"/>
          </p:cNvSpPr>
          <p:nvPr/>
        </p:nvSpPr>
        <p:spPr bwMode="auto">
          <a:xfrm>
            <a:off x="1524000" y="42672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NAME #1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3824" name="Text Box 32"/>
          <p:cNvSpPr txBox="1">
            <a:spLocks noChangeArrowheads="1"/>
          </p:cNvSpPr>
          <p:nvPr/>
        </p:nvSpPr>
        <p:spPr bwMode="auto">
          <a:xfrm>
            <a:off x="5334000" y="42672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NAME #2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3825" name="Text Box 33"/>
          <p:cNvSpPr txBox="1">
            <a:spLocks noChangeArrowheads="1"/>
          </p:cNvSpPr>
          <p:nvPr/>
        </p:nvSpPr>
        <p:spPr bwMode="auto">
          <a:xfrm>
            <a:off x="5715000" y="4800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S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826" name="Text Box 34"/>
          <p:cNvSpPr txBox="1">
            <a:spLocks noChangeArrowheads="1"/>
          </p:cNvSpPr>
          <p:nvPr/>
        </p:nvSpPr>
        <p:spPr bwMode="auto">
          <a:xfrm>
            <a:off x="5943600" y="4800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Q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3827" name="Text Box 35"/>
          <p:cNvSpPr txBox="1">
            <a:spLocks noChangeArrowheads="1"/>
          </p:cNvSpPr>
          <p:nvPr/>
        </p:nvSpPr>
        <p:spPr bwMode="auto">
          <a:xfrm>
            <a:off x="6248400" y="4800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R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1524000" y="4876800"/>
            <a:ext cx="228600" cy="228600"/>
            <a:chOff x="2256" y="3504"/>
            <a:chExt cx="144" cy="144"/>
          </a:xfrm>
        </p:grpSpPr>
        <p:sp>
          <p:nvSpPr>
            <p:cNvPr id="33828" name="Line 36"/>
            <p:cNvSpPr>
              <a:spLocks noChangeShapeType="1"/>
            </p:cNvSpPr>
            <p:nvPr/>
          </p:nvSpPr>
          <p:spPr bwMode="auto">
            <a:xfrm flipH="1">
              <a:off x="2256" y="3504"/>
              <a:ext cx="144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29" name="Line 37"/>
            <p:cNvSpPr>
              <a:spLocks noChangeShapeType="1"/>
            </p:cNvSpPr>
            <p:nvPr/>
          </p:nvSpPr>
          <p:spPr bwMode="auto">
            <a:xfrm>
              <a:off x="2256" y="3648"/>
              <a:ext cx="1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5486400" y="4876800"/>
            <a:ext cx="228600" cy="228600"/>
            <a:chOff x="2256" y="3504"/>
            <a:chExt cx="144" cy="144"/>
          </a:xfrm>
        </p:grpSpPr>
        <p:sp>
          <p:nvSpPr>
            <p:cNvPr id="33832" name="Line 40"/>
            <p:cNvSpPr>
              <a:spLocks noChangeShapeType="1"/>
            </p:cNvSpPr>
            <p:nvPr/>
          </p:nvSpPr>
          <p:spPr bwMode="auto">
            <a:xfrm flipH="1">
              <a:off x="2256" y="3504"/>
              <a:ext cx="144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833" name="Line 41"/>
            <p:cNvSpPr>
              <a:spLocks noChangeShapeType="1"/>
            </p:cNvSpPr>
            <p:nvPr/>
          </p:nvSpPr>
          <p:spPr bwMode="auto">
            <a:xfrm>
              <a:off x="2256" y="3648"/>
              <a:ext cx="1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" name="Flowchart: Document 37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4" grpId="0"/>
      <p:bldP spid="33818" grpId="0"/>
      <p:bldP spid="33819" grpId="0"/>
      <p:bldP spid="33823" grpId="0"/>
      <p:bldP spid="33824" grpId="0"/>
      <p:bldP spid="33825" grpId="0"/>
      <p:bldP spid="33826" grpId="0"/>
      <p:bldP spid="3382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219200" y="1143000"/>
            <a:ext cx="6550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For each of the angles shown, give BOTH names </a:t>
            </a:r>
            <a:endParaRPr lang="en-US" sz="2400">
              <a:latin typeface="Times New Roman" pitchFamily="18" charset="0"/>
            </a:endParaRP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1905000" y="2514600"/>
            <a:ext cx="685800" cy="1752600"/>
            <a:chOff x="1392" y="1392"/>
            <a:chExt cx="1056" cy="720"/>
          </a:xfrm>
        </p:grpSpPr>
        <p:sp>
          <p:nvSpPr>
            <p:cNvPr id="34855" name="Line 39"/>
            <p:cNvSpPr>
              <a:spLocks noChangeShapeType="1"/>
            </p:cNvSpPr>
            <p:nvPr/>
          </p:nvSpPr>
          <p:spPr bwMode="auto">
            <a:xfrm>
              <a:off x="1392" y="1392"/>
              <a:ext cx="1056" cy="43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56" name="Line 40"/>
            <p:cNvSpPr>
              <a:spLocks noChangeShapeType="1"/>
            </p:cNvSpPr>
            <p:nvPr/>
          </p:nvSpPr>
          <p:spPr bwMode="auto">
            <a:xfrm flipV="1">
              <a:off x="1488" y="1824"/>
              <a:ext cx="960" cy="288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 type="arrow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857" name="Oval 41"/>
          <p:cNvSpPr>
            <a:spLocks noChangeArrowheads="1"/>
          </p:cNvSpPr>
          <p:nvPr/>
        </p:nvSpPr>
        <p:spPr bwMode="auto">
          <a:xfrm>
            <a:off x="1981200" y="27432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58" name="Oval 42"/>
          <p:cNvSpPr>
            <a:spLocks noChangeArrowheads="1"/>
          </p:cNvSpPr>
          <p:nvPr/>
        </p:nvSpPr>
        <p:spPr bwMode="auto">
          <a:xfrm>
            <a:off x="2514600" y="35052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59" name="Oval 43"/>
          <p:cNvSpPr>
            <a:spLocks noChangeArrowheads="1"/>
          </p:cNvSpPr>
          <p:nvPr/>
        </p:nvSpPr>
        <p:spPr bwMode="auto">
          <a:xfrm>
            <a:off x="2133600" y="38862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60" name="Oval 44"/>
          <p:cNvSpPr>
            <a:spLocks noChangeArrowheads="1"/>
          </p:cNvSpPr>
          <p:nvPr/>
        </p:nvSpPr>
        <p:spPr bwMode="auto">
          <a:xfrm>
            <a:off x="8763000" y="26670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61" name="Oval 45"/>
          <p:cNvSpPr>
            <a:spLocks noChangeArrowheads="1"/>
          </p:cNvSpPr>
          <p:nvPr/>
        </p:nvSpPr>
        <p:spPr bwMode="auto">
          <a:xfrm>
            <a:off x="8305800" y="38100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62" name="Oval 46"/>
          <p:cNvSpPr>
            <a:spLocks noChangeArrowheads="1"/>
          </p:cNvSpPr>
          <p:nvPr/>
        </p:nvSpPr>
        <p:spPr bwMode="auto">
          <a:xfrm>
            <a:off x="5257800" y="40386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63" name="Oval 47"/>
          <p:cNvSpPr>
            <a:spLocks noChangeArrowheads="1"/>
          </p:cNvSpPr>
          <p:nvPr/>
        </p:nvSpPr>
        <p:spPr bwMode="auto">
          <a:xfrm>
            <a:off x="5257800" y="27432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64" name="Oval 48"/>
          <p:cNvSpPr>
            <a:spLocks noChangeArrowheads="1"/>
          </p:cNvSpPr>
          <p:nvPr/>
        </p:nvSpPr>
        <p:spPr bwMode="auto">
          <a:xfrm>
            <a:off x="4419600" y="35814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65" name="Oval 49"/>
          <p:cNvSpPr>
            <a:spLocks noChangeArrowheads="1"/>
          </p:cNvSpPr>
          <p:nvPr/>
        </p:nvSpPr>
        <p:spPr bwMode="auto">
          <a:xfrm>
            <a:off x="7086600" y="38862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66" name="Text Box 50"/>
          <p:cNvSpPr txBox="1">
            <a:spLocks noChangeArrowheads="1"/>
          </p:cNvSpPr>
          <p:nvPr/>
        </p:nvSpPr>
        <p:spPr bwMode="auto">
          <a:xfrm>
            <a:off x="2057400" y="23622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A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4867" name="Text Box 51"/>
          <p:cNvSpPr txBox="1">
            <a:spLocks noChangeArrowheads="1"/>
          </p:cNvSpPr>
          <p:nvPr/>
        </p:nvSpPr>
        <p:spPr bwMode="auto">
          <a:xfrm>
            <a:off x="2667000" y="32766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B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4868" name="Text Box 52"/>
          <p:cNvSpPr txBox="1">
            <a:spLocks noChangeArrowheads="1"/>
          </p:cNvSpPr>
          <p:nvPr/>
        </p:nvSpPr>
        <p:spPr bwMode="auto">
          <a:xfrm>
            <a:off x="2209800" y="39624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C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4869" name="Text Box 53"/>
          <p:cNvSpPr txBox="1">
            <a:spLocks noChangeArrowheads="1"/>
          </p:cNvSpPr>
          <p:nvPr/>
        </p:nvSpPr>
        <p:spPr bwMode="auto">
          <a:xfrm>
            <a:off x="4953000" y="41910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4870" name="Text Box 54"/>
          <p:cNvSpPr txBox="1">
            <a:spLocks noChangeArrowheads="1"/>
          </p:cNvSpPr>
          <p:nvPr/>
        </p:nvSpPr>
        <p:spPr bwMode="auto">
          <a:xfrm>
            <a:off x="8305800" y="38862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E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4871" name="Text Box 55"/>
          <p:cNvSpPr txBox="1">
            <a:spLocks noChangeArrowheads="1"/>
          </p:cNvSpPr>
          <p:nvPr/>
        </p:nvSpPr>
        <p:spPr bwMode="auto">
          <a:xfrm>
            <a:off x="8774113" y="2819400"/>
            <a:ext cx="369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F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4872" name="Text Box 56"/>
          <p:cNvSpPr txBox="1">
            <a:spLocks noChangeArrowheads="1"/>
          </p:cNvSpPr>
          <p:nvPr/>
        </p:nvSpPr>
        <p:spPr bwMode="auto">
          <a:xfrm>
            <a:off x="4114800" y="32766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J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4873" name="Text Box 57"/>
          <p:cNvSpPr txBox="1">
            <a:spLocks noChangeArrowheads="1"/>
          </p:cNvSpPr>
          <p:nvPr/>
        </p:nvSpPr>
        <p:spPr bwMode="auto">
          <a:xfrm>
            <a:off x="6934200" y="41148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G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4874" name="Text Box 58"/>
          <p:cNvSpPr txBox="1">
            <a:spLocks noChangeArrowheads="1"/>
          </p:cNvSpPr>
          <p:nvPr/>
        </p:nvSpPr>
        <p:spPr bwMode="auto">
          <a:xfrm>
            <a:off x="4876800" y="23622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H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3" name="Group 66"/>
          <p:cNvGrpSpPr>
            <a:grpSpLocks/>
          </p:cNvGrpSpPr>
          <p:nvPr/>
        </p:nvGrpSpPr>
        <p:grpSpPr bwMode="auto">
          <a:xfrm>
            <a:off x="4495800" y="2514600"/>
            <a:ext cx="1371600" cy="1905000"/>
            <a:chOff x="2400" y="1200"/>
            <a:chExt cx="864" cy="1200"/>
          </a:xfrm>
        </p:grpSpPr>
        <p:sp>
          <p:nvSpPr>
            <p:cNvPr id="34878" name="Line 62"/>
            <p:cNvSpPr>
              <a:spLocks noChangeShapeType="1"/>
            </p:cNvSpPr>
            <p:nvPr/>
          </p:nvSpPr>
          <p:spPr bwMode="auto">
            <a:xfrm flipV="1">
              <a:off x="2400" y="1200"/>
              <a:ext cx="720" cy="72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79" name="Line 63"/>
            <p:cNvSpPr>
              <a:spLocks noChangeShapeType="1"/>
            </p:cNvSpPr>
            <p:nvPr/>
          </p:nvSpPr>
          <p:spPr bwMode="auto">
            <a:xfrm>
              <a:off x="2400" y="1920"/>
              <a:ext cx="864" cy="48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67"/>
          <p:cNvGrpSpPr>
            <a:grpSpLocks/>
          </p:cNvGrpSpPr>
          <p:nvPr/>
        </p:nvGrpSpPr>
        <p:grpSpPr bwMode="auto">
          <a:xfrm>
            <a:off x="6781800" y="2514600"/>
            <a:ext cx="2133600" cy="1524000"/>
            <a:chOff x="4272" y="1296"/>
            <a:chExt cx="1344" cy="960"/>
          </a:xfrm>
        </p:grpSpPr>
        <p:sp>
          <p:nvSpPr>
            <p:cNvPr id="34880" name="Line 64"/>
            <p:cNvSpPr>
              <a:spLocks noChangeShapeType="1"/>
            </p:cNvSpPr>
            <p:nvPr/>
          </p:nvSpPr>
          <p:spPr bwMode="auto">
            <a:xfrm flipH="1">
              <a:off x="4272" y="2160"/>
              <a:ext cx="1008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81" name="Line 65"/>
            <p:cNvSpPr>
              <a:spLocks noChangeShapeType="1"/>
            </p:cNvSpPr>
            <p:nvPr/>
          </p:nvSpPr>
          <p:spPr bwMode="auto">
            <a:xfrm flipV="1">
              <a:off x="5280" y="1296"/>
              <a:ext cx="336" cy="864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884" name="Oval 68"/>
          <p:cNvSpPr>
            <a:spLocks noChangeArrowheads="1"/>
          </p:cNvSpPr>
          <p:nvPr/>
        </p:nvSpPr>
        <p:spPr bwMode="auto">
          <a:xfrm>
            <a:off x="5257800" y="4038600"/>
            <a:ext cx="152400" cy="152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69"/>
          <p:cNvGrpSpPr>
            <a:grpSpLocks/>
          </p:cNvGrpSpPr>
          <p:nvPr/>
        </p:nvGrpSpPr>
        <p:grpSpPr bwMode="auto">
          <a:xfrm>
            <a:off x="4495800" y="2514600"/>
            <a:ext cx="1371600" cy="1905000"/>
            <a:chOff x="2400" y="1200"/>
            <a:chExt cx="864" cy="1200"/>
          </a:xfrm>
        </p:grpSpPr>
        <p:sp>
          <p:nvSpPr>
            <p:cNvPr id="34886" name="Line 70"/>
            <p:cNvSpPr>
              <a:spLocks noChangeShapeType="1"/>
            </p:cNvSpPr>
            <p:nvPr/>
          </p:nvSpPr>
          <p:spPr bwMode="auto">
            <a:xfrm flipV="1">
              <a:off x="2400" y="1200"/>
              <a:ext cx="720" cy="72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87" name="Line 71"/>
            <p:cNvSpPr>
              <a:spLocks noChangeShapeType="1"/>
            </p:cNvSpPr>
            <p:nvPr/>
          </p:nvSpPr>
          <p:spPr bwMode="auto">
            <a:xfrm>
              <a:off x="2400" y="1920"/>
              <a:ext cx="864" cy="48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888" name="Text Box 72"/>
          <p:cNvSpPr txBox="1">
            <a:spLocks noChangeArrowheads="1"/>
          </p:cNvSpPr>
          <p:nvPr/>
        </p:nvSpPr>
        <p:spPr bwMode="auto">
          <a:xfrm>
            <a:off x="1447800" y="1828800"/>
            <a:ext cx="769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400" b="1">
                <a:latin typeface="Times New Roman" pitchFamily="18" charset="0"/>
              </a:rPr>
              <a:t>#6			#7			#8 </a:t>
            </a:r>
            <a:endParaRPr lang="en-US" sz="2400">
              <a:latin typeface="Times New Roman" pitchFamily="18" charset="0"/>
            </a:endParaRPr>
          </a:p>
        </p:txBody>
      </p:sp>
      <p:graphicFrame>
        <p:nvGraphicFramePr>
          <p:cNvPr id="34889" name="Object 73"/>
          <p:cNvGraphicFramePr>
            <a:graphicFrameLocks noChangeAspect="1"/>
          </p:cNvGraphicFramePr>
          <p:nvPr/>
        </p:nvGraphicFramePr>
        <p:xfrm>
          <a:off x="1589088" y="4756150"/>
          <a:ext cx="1154112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6" name="Equation" r:id="rId3" imgW="457200" imgH="177480" progId="Equation.3">
                  <p:embed/>
                </p:oleObj>
              </mc:Choice>
              <mc:Fallback>
                <p:oleObj name="Equation" r:id="rId3" imgW="45720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088" y="4756150"/>
                        <a:ext cx="1154112" cy="4508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90" name="Object 74"/>
          <p:cNvGraphicFramePr>
            <a:graphicFrameLocks noChangeAspect="1"/>
          </p:cNvGraphicFramePr>
          <p:nvPr/>
        </p:nvGraphicFramePr>
        <p:xfrm>
          <a:off x="1616075" y="5181600"/>
          <a:ext cx="112236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7" name="Equation" r:id="rId5" imgW="444240" imgH="177480" progId="Equation.3">
                  <p:embed/>
                </p:oleObj>
              </mc:Choice>
              <mc:Fallback>
                <p:oleObj name="Equation" r:id="rId5" imgW="44424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075" y="5181600"/>
                        <a:ext cx="1122363" cy="4508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91" name="Object 75"/>
          <p:cNvGraphicFramePr>
            <a:graphicFrameLocks noChangeAspect="1"/>
          </p:cNvGraphicFramePr>
          <p:nvPr/>
        </p:nvGraphicFramePr>
        <p:xfrm>
          <a:off x="4343400" y="4724400"/>
          <a:ext cx="115411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8" name="Equation" r:id="rId7" imgW="457200" imgH="177480" progId="Equation.3">
                  <p:embed/>
                </p:oleObj>
              </mc:Choice>
              <mc:Fallback>
                <p:oleObj name="Equation" r:id="rId7" imgW="45720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724400"/>
                        <a:ext cx="1154113" cy="4508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92" name="Object 76"/>
          <p:cNvGraphicFramePr>
            <a:graphicFrameLocks noChangeAspect="1"/>
          </p:cNvGraphicFramePr>
          <p:nvPr/>
        </p:nvGraphicFramePr>
        <p:xfrm>
          <a:off x="4338638" y="5149850"/>
          <a:ext cx="11874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29" name="Equation" r:id="rId9" imgW="469800" imgH="177480" progId="Equation.3">
                  <p:embed/>
                </p:oleObj>
              </mc:Choice>
              <mc:Fallback>
                <p:oleObj name="Equation" r:id="rId9" imgW="46980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8638" y="5149850"/>
                        <a:ext cx="1187450" cy="4508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93" name="Object 77"/>
          <p:cNvGraphicFramePr>
            <a:graphicFrameLocks noChangeAspect="1"/>
          </p:cNvGraphicFramePr>
          <p:nvPr/>
        </p:nvGraphicFramePr>
        <p:xfrm>
          <a:off x="7299325" y="4724400"/>
          <a:ext cx="118586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0" name="Equation" r:id="rId11" imgW="469800" imgH="177480" progId="Equation.3">
                  <p:embed/>
                </p:oleObj>
              </mc:Choice>
              <mc:Fallback>
                <p:oleObj name="Equation" r:id="rId11" imgW="46980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9325" y="4724400"/>
                        <a:ext cx="1185863" cy="4508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94" name="Object 78"/>
          <p:cNvGraphicFramePr>
            <a:graphicFrameLocks noChangeAspect="1"/>
          </p:cNvGraphicFramePr>
          <p:nvPr/>
        </p:nvGraphicFramePr>
        <p:xfrm>
          <a:off x="7310438" y="5149850"/>
          <a:ext cx="11874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1" name="Equation" r:id="rId13" imgW="469800" imgH="177480" progId="Equation.3">
                  <p:embed/>
                </p:oleObj>
              </mc:Choice>
              <mc:Fallback>
                <p:oleObj name="Equation" r:id="rId13" imgW="469800" imgH="177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0438" y="5149850"/>
                        <a:ext cx="1187450" cy="45085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Flowchart: Document 4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15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4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4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4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57200" y="1447800"/>
            <a:ext cx="25146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 b="1"/>
          </a:p>
          <a:p>
            <a:r>
              <a:rPr lang="en-US" sz="2800" b="1"/>
              <a:t>A RIGHT ANGLE is an angle whose measure is EXACTLY 90 DEGRRES. Right angles are denoted by a small square in its interior.</a:t>
            </a:r>
            <a:r>
              <a:rPr lang="en-US" sz="2800"/>
              <a:t> 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en-US" sz="2800"/>
          </a:p>
        </p:txBody>
      </p:sp>
      <p:pic>
        <p:nvPicPr>
          <p:cNvPr id="58375" name="Picture 7" descr="Right Angl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524000"/>
            <a:ext cx="4191000" cy="4648200"/>
          </a:xfrm>
          <a:prstGeom prst="rect">
            <a:avLst/>
          </a:prstGeom>
          <a:noFill/>
        </p:spPr>
      </p:pic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447800"/>
            <a:ext cx="25378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RIGHT ANGLES</a:t>
            </a:r>
            <a:endParaRPr lang="en-US" sz="2400" b="1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" y="1143000"/>
            <a:ext cx="1828800" cy="381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43000"/>
            <a:ext cx="8686800" cy="2514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2400" b="1" dirty="0" smtClean="0"/>
              <a:t>ACUTE ANGLE </a:t>
            </a:r>
            <a:endParaRPr lang="en-US" sz="2400" b="1" dirty="0"/>
          </a:p>
          <a:p>
            <a:pPr>
              <a:lnSpc>
                <a:spcPct val="90000"/>
              </a:lnSpc>
              <a:buNone/>
            </a:pPr>
            <a:r>
              <a:rPr lang="en-US" sz="2400" dirty="0"/>
              <a:t>An </a:t>
            </a:r>
            <a:r>
              <a:rPr lang="en-US" sz="2400" dirty="0">
                <a:hlinkClick r:id="rId2"/>
              </a:rPr>
              <a:t>angle</a:t>
            </a:r>
            <a:r>
              <a:rPr lang="en-US" sz="2400" dirty="0"/>
              <a:t> that has a measure less than a </a:t>
            </a:r>
            <a:r>
              <a:rPr lang="en-US" sz="2400" dirty="0">
                <a:hlinkClick r:id="rId3"/>
              </a:rPr>
              <a:t>right angle</a:t>
            </a:r>
            <a:r>
              <a:rPr lang="en-US" sz="2400" dirty="0"/>
              <a:t> (less than 90°) 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i="1" dirty="0" smtClean="0"/>
              <a:t>Examples:</a:t>
            </a:r>
            <a:r>
              <a:rPr lang="en-US" sz="2400" dirty="0" smtClean="0"/>
              <a:t>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 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422650" y="2925763"/>
            <a:ext cx="21732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6000"/>
              <a:t> </a:t>
            </a:r>
            <a:r>
              <a:rPr lang="en-US"/>
              <a:t>                            </a:t>
            </a:r>
          </a:p>
        </p:txBody>
      </p:sp>
      <p:pic>
        <p:nvPicPr>
          <p:cNvPr id="15365" name="Picture 5" descr="acute_a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33400" y="3124200"/>
            <a:ext cx="3581400" cy="3511550"/>
          </a:xfrm>
          <a:prstGeom prst="rect">
            <a:avLst/>
          </a:prstGeom>
          <a:noFill/>
        </p:spPr>
      </p:pic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5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" name="Picture 15" descr="Acute Angl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3057144"/>
            <a:ext cx="3276600" cy="38008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600200"/>
            <a:ext cx="25146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None/>
            </a:pPr>
            <a:r>
              <a:rPr lang="en-US" sz="2800" b="1" dirty="0" smtClean="0"/>
              <a:t>OBTUSE ANGLE</a:t>
            </a:r>
          </a:p>
          <a:p>
            <a:pPr>
              <a:buNone/>
            </a:pPr>
            <a:r>
              <a:rPr lang="en-US" sz="2800" b="1" dirty="0" smtClean="0"/>
              <a:t>An angle with </a:t>
            </a:r>
            <a:r>
              <a:rPr lang="en-US" sz="2800" b="1" dirty="0"/>
              <a:t>measure </a:t>
            </a:r>
            <a:r>
              <a:rPr lang="en-US" sz="2800" b="1" dirty="0" smtClean="0"/>
              <a:t>GREATER </a:t>
            </a:r>
            <a:r>
              <a:rPr lang="en-US" sz="2800" b="1" dirty="0"/>
              <a:t>THAN 90 AND LESS THAN 180 DEGREES.</a:t>
            </a:r>
            <a:r>
              <a:rPr lang="en-US" sz="2800" dirty="0"/>
              <a:t> 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en-US" sz="2800"/>
          </a:p>
        </p:txBody>
      </p:sp>
      <p:pic>
        <p:nvPicPr>
          <p:cNvPr id="60426" name="Picture 10" descr="Obtuse Angle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295400"/>
            <a:ext cx="4267200" cy="4876800"/>
          </a:xfrm>
          <a:prstGeom prst="rect">
            <a:avLst/>
          </a:prstGeom>
          <a:noFill/>
        </p:spPr>
      </p:pic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haroni" pitchFamily="2" charset="-79"/>
                <a:cs typeface="Aharoni" pitchFamily="2" charset="-79"/>
              </a:rPr>
              <a:t>Inductive Reasoning</a:t>
            </a:r>
            <a:endParaRPr lang="en-US" sz="2400" b="1" dirty="0">
              <a:ln w="50800"/>
              <a:solidFill>
                <a:schemeClr val="bg1">
                  <a:shade val="5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2331" y="1066800"/>
            <a:ext cx="84168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Show that each of the following statements is false by providing a </a:t>
            </a:r>
            <a:r>
              <a:rPr lang="en-US" sz="2200" b="1" dirty="0" smtClean="0"/>
              <a:t>COUNTEREXAMPLE:</a:t>
            </a:r>
            <a:endParaRPr lang="en-US" sz="2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27131" y="2202359"/>
            <a:ext cx="841686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1.  All cars are Honda Civics.</a:t>
            </a:r>
          </a:p>
          <a:p>
            <a:endParaRPr lang="en-US" sz="2200" b="1" dirty="0" smtClean="0"/>
          </a:p>
          <a:p>
            <a:r>
              <a:rPr lang="en-US" sz="2200" b="1" dirty="0" smtClean="0"/>
              <a:t>2.  The cafeteria only sells chocolate milk.</a:t>
            </a:r>
          </a:p>
          <a:p>
            <a:endParaRPr lang="en-US" sz="2200" b="1" dirty="0" smtClean="0"/>
          </a:p>
          <a:p>
            <a:r>
              <a:rPr lang="en-US" sz="2200" b="1" dirty="0" smtClean="0"/>
              <a:t>3.  No one in this room is wearing a blue shirt.</a:t>
            </a:r>
          </a:p>
          <a:p>
            <a:endParaRPr lang="en-US" sz="2200" b="1" dirty="0" smtClean="0"/>
          </a:p>
          <a:p>
            <a:r>
              <a:rPr lang="en-US" sz="2200" b="1" dirty="0" smtClean="0"/>
              <a:t>4.  All of my teachers are bald guys.</a:t>
            </a:r>
          </a:p>
          <a:p>
            <a:endParaRPr lang="en-US" sz="2200" b="1" dirty="0" smtClean="0"/>
          </a:p>
          <a:p>
            <a:r>
              <a:rPr lang="en-US" sz="2200" b="1" dirty="0" smtClean="0"/>
              <a:t>5.  Guitarists are named “Steve”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" y="1600200"/>
            <a:ext cx="31242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None/>
            </a:pPr>
            <a:r>
              <a:rPr lang="en-US" sz="2600" b="1" dirty="0" smtClean="0">
                <a:latin typeface="Tahoma" pitchFamily="34" charset="0"/>
                <a:cs typeface="Tahoma" pitchFamily="34" charset="0"/>
              </a:rPr>
              <a:t>STRAIGHT </a:t>
            </a:r>
            <a:r>
              <a:rPr lang="en-US" sz="2600" b="1" dirty="0">
                <a:latin typeface="Tahoma" pitchFamily="34" charset="0"/>
                <a:cs typeface="Tahoma" pitchFamily="34" charset="0"/>
              </a:rPr>
              <a:t>ANGLE </a:t>
            </a:r>
            <a:endParaRPr lang="en-US" sz="2600" b="1" dirty="0" smtClean="0">
              <a:latin typeface="Tahoma" pitchFamily="34" charset="0"/>
              <a:cs typeface="Tahoma" pitchFamily="34" charset="0"/>
            </a:endParaRPr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r>
              <a:rPr lang="en-US" sz="2400" b="1" dirty="0" smtClean="0"/>
              <a:t>	an angle with </a:t>
            </a:r>
            <a:r>
              <a:rPr lang="en-US" sz="2400" b="1" dirty="0"/>
              <a:t>measure </a:t>
            </a:r>
            <a:r>
              <a:rPr lang="en-US" sz="2400" b="1" dirty="0" smtClean="0"/>
              <a:t>EXACTLY </a:t>
            </a:r>
            <a:r>
              <a:rPr lang="en-US" sz="2400" b="1" dirty="0"/>
              <a:t>180 DEGREES.  A straight angle is made up of two opposite rays.   Another important fact is that a straight angle forms a straight line. </a:t>
            </a:r>
            <a:r>
              <a:rPr lang="en-US" sz="2400" dirty="0"/>
              <a:t> 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en-US" sz="2400"/>
          </a:p>
        </p:txBody>
      </p:sp>
      <p:pic>
        <p:nvPicPr>
          <p:cNvPr id="62471" name="Picture 7" descr="Straight Ang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371600"/>
            <a:ext cx="4572000" cy="4953000"/>
          </a:xfrm>
          <a:prstGeom prst="rect">
            <a:avLst/>
          </a:prstGeom>
          <a:noFill/>
        </p:spPr>
      </p:pic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457200"/>
            <a:ext cx="8229600" cy="1470025"/>
          </a:xfrm>
        </p:spPr>
        <p:txBody>
          <a:bodyPr/>
          <a:lstStyle/>
          <a:p>
            <a:r>
              <a:rPr lang="en-US" b="1" dirty="0" smtClean="0"/>
              <a:t>ANGLE TYPES </a:t>
            </a:r>
            <a:endParaRPr lang="en-US" b="1" dirty="0"/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762000" y="2286000"/>
            <a:ext cx="2743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solidFill>
                  <a:srgbClr val="FFFF00"/>
                </a:solidFill>
                <a:latin typeface="Times New Roman" pitchFamily="18" charset="0"/>
              </a:rPr>
              <a:t>ACUTE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2819400" y="2286000"/>
            <a:ext cx="2743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OBTUSE</a:t>
            </a: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4876800" y="2286000"/>
            <a:ext cx="2743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>
                <a:solidFill>
                  <a:srgbClr val="0066FF"/>
                </a:solidFill>
                <a:latin typeface="Times New Roman" pitchFamily="18" charset="0"/>
              </a:rPr>
              <a:t>RIGHT</a:t>
            </a: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6553200" y="2286000"/>
            <a:ext cx="2743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Times New Roman" pitchFamily="18" charset="0"/>
              </a:rPr>
              <a:t>STRAIGHT</a:t>
            </a:r>
          </a:p>
        </p:txBody>
      </p:sp>
      <p:sp>
        <p:nvSpPr>
          <p:cNvPr id="55304" name="Line 8"/>
          <p:cNvSpPr>
            <a:spLocks noChangeShapeType="1"/>
          </p:cNvSpPr>
          <p:nvPr/>
        </p:nvSpPr>
        <p:spPr bwMode="auto">
          <a:xfrm flipV="1">
            <a:off x="838200" y="2895600"/>
            <a:ext cx="685800" cy="7620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05" name="Line 9"/>
          <p:cNvSpPr>
            <a:spLocks noChangeShapeType="1"/>
          </p:cNvSpPr>
          <p:nvPr/>
        </p:nvSpPr>
        <p:spPr bwMode="auto">
          <a:xfrm flipV="1">
            <a:off x="838200" y="3657600"/>
            <a:ext cx="1143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06" name="Text Box 10"/>
          <p:cNvSpPr txBox="1">
            <a:spLocks noChangeArrowheads="1"/>
          </p:cNvSpPr>
          <p:nvPr/>
        </p:nvSpPr>
        <p:spPr bwMode="auto">
          <a:xfrm>
            <a:off x="685800" y="3962400"/>
            <a:ext cx="27432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solidFill>
                  <a:srgbClr val="FFFF00"/>
                </a:solidFill>
                <a:latin typeface="Times New Roman" pitchFamily="18" charset="0"/>
              </a:rPr>
              <a:t>Less </a:t>
            </a:r>
          </a:p>
          <a:p>
            <a:pPr eaLnBrk="0" hangingPunct="0"/>
            <a:r>
              <a:rPr lang="en-US" sz="2400" b="1">
                <a:solidFill>
                  <a:srgbClr val="FFFF00"/>
                </a:solidFill>
                <a:latin typeface="Times New Roman" pitchFamily="18" charset="0"/>
              </a:rPr>
              <a:t>than 90</a:t>
            </a:r>
          </a:p>
        </p:txBody>
      </p:sp>
      <p:sp>
        <p:nvSpPr>
          <p:cNvPr id="55307" name="Text Box 11"/>
          <p:cNvSpPr txBox="1">
            <a:spLocks noChangeArrowheads="1"/>
          </p:cNvSpPr>
          <p:nvPr/>
        </p:nvSpPr>
        <p:spPr bwMode="auto">
          <a:xfrm>
            <a:off x="2819400" y="3962400"/>
            <a:ext cx="27432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More</a:t>
            </a:r>
          </a:p>
          <a:p>
            <a:pPr eaLnBrk="0" hangingPunct="0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than 90</a:t>
            </a:r>
          </a:p>
        </p:txBody>
      </p:sp>
      <p:sp>
        <p:nvSpPr>
          <p:cNvPr id="55308" name="Text Box 12"/>
          <p:cNvSpPr txBox="1">
            <a:spLocks noChangeArrowheads="1"/>
          </p:cNvSpPr>
          <p:nvPr/>
        </p:nvSpPr>
        <p:spPr bwMode="auto">
          <a:xfrm>
            <a:off x="5029200" y="3962400"/>
            <a:ext cx="2743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>
                <a:solidFill>
                  <a:srgbClr val="0066FF"/>
                </a:solidFill>
                <a:latin typeface="Times New Roman" pitchFamily="18" charset="0"/>
              </a:rPr>
              <a:t>90</a:t>
            </a:r>
          </a:p>
        </p:txBody>
      </p: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6705600" y="3962400"/>
            <a:ext cx="2743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Times New Roman" pitchFamily="18" charset="0"/>
              </a:rPr>
              <a:t>180</a:t>
            </a:r>
          </a:p>
        </p:txBody>
      </p:sp>
      <p:sp>
        <p:nvSpPr>
          <p:cNvPr id="55310" name="Line 14"/>
          <p:cNvSpPr>
            <a:spLocks noChangeShapeType="1"/>
          </p:cNvSpPr>
          <p:nvPr/>
        </p:nvSpPr>
        <p:spPr bwMode="auto">
          <a:xfrm flipH="1" flipV="1">
            <a:off x="2667000" y="2895600"/>
            <a:ext cx="3048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1" name="Line 15"/>
          <p:cNvSpPr>
            <a:spLocks noChangeShapeType="1"/>
          </p:cNvSpPr>
          <p:nvPr/>
        </p:nvSpPr>
        <p:spPr bwMode="auto">
          <a:xfrm flipV="1">
            <a:off x="2971800" y="3657600"/>
            <a:ext cx="1143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2" name="Line 16"/>
          <p:cNvSpPr>
            <a:spLocks noChangeShapeType="1"/>
          </p:cNvSpPr>
          <p:nvPr/>
        </p:nvSpPr>
        <p:spPr bwMode="auto">
          <a:xfrm flipV="1">
            <a:off x="4953000" y="2819400"/>
            <a:ext cx="0" cy="838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3" name="Line 17"/>
          <p:cNvSpPr>
            <a:spLocks noChangeShapeType="1"/>
          </p:cNvSpPr>
          <p:nvPr/>
        </p:nvSpPr>
        <p:spPr bwMode="auto">
          <a:xfrm flipV="1">
            <a:off x="4953000" y="3657600"/>
            <a:ext cx="1143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4" name="Line 18"/>
          <p:cNvSpPr>
            <a:spLocks noChangeShapeType="1"/>
          </p:cNvSpPr>
          <p:nvPr/>
        </p:nvSpPr>
        <p:spPr bwMode="auto">
          <a:xfrm flipV="1">
            <a:off x="6705600" y="3657600"/>
            <a:ext cx="1447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5315" name="Rectangle 19"/>
          <p:cNvSpPr>
            <a:spLocks noChangeArrowheads="1"/>
          </p:cNvSpPr>
          <p:nvPr/>
        </p:nvSpPr>
        <p:spPr bwMode="auto">
          <a:xfrm>
            <a:off x="4953000" y="3352800"/>
            <a:ext cx="304800" cy="3048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Flowchart: Document 19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5301" grpId="0"/>
      <p:bldP spid="55302" grpId="0"/>
      <p:bldP spid="55303" grpId="0"/>
      <p:bldP spid="55304" grpId="0" animBg="1"/>
      <p:bldP spid="55305" grpId="0" animBg="1"/>
      <p:bldP spid="55306" grpId="0"/>
      <p:bldP spid="55307" grpId="0"/>
      <p:bldP spid="55308" grpId="0"/>
      <p:bldP spid="55309" grpId="0"/>
      <p:bldP spid="55310" grpId="0" animBg="1"/>
      <p:bldP spid="55311" grpId="0" animBg="1"/>
      <p:bldP spid="55312" grpId="0" animBg="1"/>
      <p:bldP spid="55313" grpId="0" animBg="1"/>
      <p:bldP spid="55314" grpId="0" animBg="1"/>
      <p:bldP spid="5531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85800" y="2209800"/>
            <a:ext cx="1524000" cy="381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Document 19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1219200"/>
            <a:ext cx="4859022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ANGLE ADDITION POSTULATE</a:t>
            </a:r>
            <a:endParaRPr lang="en-US" sz="2400" b="1" dirty="0">
              <a:solidFill>
                <a:schemeClr val="accent3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0" y="1752600"/>
            <a:ext cx="56426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If point </a:t>
            </a:r>
            <a:r>
              <a:rPr lang="en-US" sz="2200" b="1" dirty="0" smtClean="0"/>
              <a:t>D</a:t>
            </a:r>
            <a:r>
              <a:rPr lang="en-US" sz="2200" dirty="0" smtClean="0"/>
              <a:t> is on the interior of                       then  </a:t>
            </a:r>
            <a:endParaRPr lang="en-US" sz="2200" dirty="0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4191000" y="1722438"/>
          <a:ext cx="11430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22" name="Equation" r:id="rId4" imgW="507960" imgH="190440" progId="Equation.DSMT4">
                  <p:embed/>
                </p:oleObj>
              </mc:Choice>
              <mc:Fallback>
                <p:oleObj name="Equation" r:id="rId4" imgW="507960" imgH="1904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722438"/>
                        <a:ext cx="1143000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762000" y="2209800"/>
          <a:ext cx="47148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23" name="Equation" r:id="rId6" imgW="2095200" imgH="190440" progId="Equation.DSMT4">
                  <p:embed/>
                </p:oleObj>
              </mc:Choice>
              <mc:Fallback>
                <p:oleObj name="Equation" r:id="rId6" imgW="2095200" imgH="1904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209800"/>
                        <a:ext cx="471487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Up Arrow 26"/>
          <p:cNvSpPr/>
          <p:nvPr/>
        </p:nvSpPr>
        <p:spPr>
          <a:xfrm>
            <a:off x="1219200" y="2590800"/>
            <a:ext cx="381000" cy="1066800"/>
          </a:xfrm>
          <a:prstGeom prst="up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76200" y="3124200"/>
            <a:ext cx="2971800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By the way, that little “m” in front of the angle symbol stands for “measure of”</a:t>
            </a:r>
            <a:endParaRPr lang="en-US" dirty="0"/>
          </a:p>
        </p:txBody>
      </p:sp>
      <p:pic>
        <p:nvPicPr>
          <p:cNvPr id="14951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0400" y="2819400"/>
            <a:ext cx="5791200" cy="361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11"/>
          <p:cNvSpPr/>
          <p:nvPr/>
        </p:nvSpPr>
        <p:spPr>
          <a:xfrm>
            <a:off x="6781800" y="45720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934200" y="4419600"/>
            <a:ext cx="3626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/>
              <a:t>D</a:t>
            </a:r>
            <a:endParaRPr lang="en-US" sz="2200" b="1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3886200" y="3962400"/>
            <a:ext cx="4495800" cy="19050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5092700" y="4572000"/>
          <a:ext cx="698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24" name="Equation" r:id="rId9" imgW="253800" imgH="203040" progId="Equation.3">
                  <p:embed/>
                </p:oleObj>
              </mc:Choice>
              <mc:Fallback>
                <p:oleObj name="Equation" r:id="rId9" imgW="25380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2700" y="4572000"/>
                        <a:ext cx="6985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6096000" y="5181600"/>
          <a:ext cx="66357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25"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5181600"/>
                        <a:ext cx="663575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Arc 18"/>
          <p:cNvSpPr/>
          <p:nvPr/>
        </p:nvSpPr>
        <p:spPr>
          <a:xfrm>
            <a:off x="5257800" y="4191000"/>
            <a:ext cx="914400" cy="914400"/>
          </a:xfrm>
          <a:prstGeom prst="arc">
            <a:avLst>
              <a:gd name="adj1" fmla="val 16200000"/>
              <a:gd name="adj2" fmla="val 1806084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>
            <a:off x="6096000" y="4724400"/>
            <a:ext cx="762000" cy="1752600"/>
          </a:xfrm>
          <a:prstGeom prst="arc">
            <a:avLst>
              <a:gd name="adj1" fmla="val 16200000"/>
              <a:gd name="adj2" fmla="val 1806084"/>
            </a:avLst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c 29"/>
          <p:cNvSpPr/>
          <p:nvPr/>
        </p:nvSpPr>
        <p:spPr>
          <a:xfrm>
            <a:off x="5257800" y="3429000"/>
            <a:ext cx="3048000" cy="4267200"/>
          </a:xfrm>
          <a:prstGeom prst="arc">
            <a:avLst>
              <a:gd name="adj1" fmla="val 15864153"/>
              <a:gd name="adj2" fmla="val 596790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9516" name="Object 10"/>
          <p:cNvGraphicFramePr>
            <a:graphicFrameLocks noChangeAspect="1"/>
          </p:cNvGraphicFramePr>
          <p:nvPr/>
        </p:nvGraphicFramePr>
        <p:xfrm>
          <a:off x="7467600" y="3200400"/>
          <a:ext cx="66357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26"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7600" y="3200400"/>
                        <a:ext cx="663575" cy="5588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8" dur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1" dur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4" dur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4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3" grpId="0"/>
      <p:bldP spid="27" grpId="0" animBg="1"/>
      <p:bldP spid="27" grpId="1" animBg="1"/>
      <p:bldP spid="28" grpId="0" animBg="1"/>
      <p:bldP spid="28" grpId="1" animBg="1"/>
      <p:bldP spid="12" grpId="0" animBg="1"/>
      <p:bldP spid="13" grpId="0"/>
      <p:bldP spid="19" grpId="0" animBg="1"/>
      <p:bldP spid="29" grpId="0" animBg="1"/>
      <p:bldP spid="3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Line 3"/>
          <p:cNvSpPr>
            <a:spLocks noChangeShapeType="1"/>
          </p:cNvSpPr>
          <p:nvPr/>
        </p:nvSpPr>
        <p:spPr bwMode="auto">
          <a:xfrm flipV="1">
            <a:off x="1600200" y="4419600"/>
            <a:ext cx="2133600" cy="1752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24" name="Line 4"/>
          <p:cNvSpPr>
            <a:spLocks noChangeShapeType="1"/>
          </p:cNvSpPr>
          <p:nvPr/>
        </p:nvSpPr>
        <p:spPr bwMode="auto">
          <a:xfrm flipV="1">
            <a:off x="1600200" y="6172200"/>
            <a:ext cx="297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25" name="Oval 5"/>
          <p:cNvSpPr>
            <a:spLocks noChangeArrowheads="1"/>
          </p:cNvSpPr>
          <p:nvPr/>
        </p:nvSpPr>
        <p:spPr bwMode="auto">
          <a:xfrm>
            <a:off x="1524000" y="6096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26" name="Oval 6"/>
          <p:cNvSpPr>
            <a:spLocks noChangeArrowheads="1"/>
          </p:cNvSpPr>
          <p:nvPr/>
        </p:nvSpPr>
        <p:spPr bwMode="auto">
          <a:xfrm>
            <a:off x="3124200" y="47244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27" name="Oval 7"/>
          <p:cNvSpPr>
            <a:spLocks noChangeArrowheads="1"/>
          </p:cNvSpPr>
          <p:nvPr/>
        </p:nvSpPr>
        <p:spPr bwMode="auto">
          <a:xfrm>
            <a:off x="3733800" y="6096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1295400" y="56388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S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2895600" y="44196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Times New Roman" pitchFamily="18" charset="0"/>
              </a:rPr>
              <a:t>X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3581400" y="6248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T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6331" name="Line 11"/>
          <p:cNvSpPr>
            <a:spLocks noChangeShapeType="1"/>
          </p:cNvSpPr>
          <p:nvPr/>
        </p:nvSpPr>
        <p:spPr bwMode="auto">
          <a:xfrm flipV="1">
            <a:off x="1600200" y="3048000"/>
            <a:ext cx="914400" cy="3124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32" name="Oval 12"/>
          <p:cNvSpPr>
            <a:spLocks noChangeArrowheads="1"/>
          </p:cNvSpPr>
          <p:nvPr/>
        </p:nvSpPr>
        <p:spPr bwMode="auto">
          <a:xfrm>
            <a:off x="2133600" y="39624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33" name="Text Box 13"/>
          <p:cNvSpPr txBox="1">
            <a:spLocks noChangeArrowheads="1"/>
          </p:cNvSpPr>
          <p:nvPr/>
        </p:nvSpPr>
        <p:spPr bwMode="auto">
          <a:xfrm>
            <a:off x="1524000" y="3581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R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457200" y="2133600"/>
            <a:ext cx="82296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What is the measure of </a:t>
            </a:r>
            <a:endParaRPr lang="en-US" sz="2400" b="1" dirty="0">
              <a:latin typeface="Times New Roman" pitchFamily="18" charset="0"/>
            </a:endParaRPr>
          </a:p>
        </p:txBody>
      </p:sp>
      <p:graphicFrame>
        <p:nvGraphicFramePr>
          <p:cNvPr id="56336" name="Object 16"/>
          <p:cNvGraphicFramePr>
            <a:graphicFrameLocks noChangeAspect="1"/>
          </p:cNvGraphicFramePr>
          <p:nvPr/>
        </p:nvGraphicFramePr>
        <p:xfrm>
          <a:off x="2251075" y="5441950"/>
          <a:ext cx="892175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1" name="Equation" r:id="rId3" imgW="253800" imgH="203040" progId="Equation.3">
                  <p:embed/>
                </p:oleObj>
              </mc:Choice>
              <mc:Fallback>
                <p:oleObj name="Equation" r:id="rId3" imgW="25380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1075" y="5441950"/>
                        <a:ext cx="892175" cy="7159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7" name="Object 17"/>
          <p:cNvGraphicFramePr>
            <a:graphicFrameLocks noChangeAspect="1"/>
          </p:cNvGraphicFramePr>
          <p:nvPr/>
        </p:nvGraphicFramePr>
        <p:xfrm>
          <a:off x="1816100" y="4832350"/>
          <a:ext cx="893763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2" name="Equation" r:id="rId5" imgW="253800" imgH="203040" progId="Equation.3">
                  <p:embed/>
                </p:oleObj>
              </mc:Choice>
              <mc:Fallback>
                <p:oleObj name="Equation" r:id="rId5" imgW="25380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4832350"/>
                        <a:ext cx="893763" cy="7159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8" name="Object 18"/>
          <p:cNvGraphicFramePr>
            <a:graphicFrameLocks noChangeAspect="1"/>
          </p:cNvGraphicFramePr>
          <p:nvPr/>
        </p:nvGraphicFramePr>
        <p:xfrm>
          <a:off x="5373688" y="3048000"/>
          <a:ext cx="1941512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3" name="Equation" r:id="rId7" imgW="723600" imgH="203040" progId="Equation.3">
                  <p:embed/>
                </p:oleObj>
              </mc:Choice>
              <mc:Fallback>
                <p:oleObj name="Equation" r:id="rId7" imgW="72360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3688" y="3048000"/>
                        <a:ext cx="1941512" cy="5572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9" name="Object 19"/>
          <p:cNvGraphicFramePr>
            <a:graphicFrameLocks noChangeAspect="1"/>
          </p:cNvGraphicFramePr>
          <p:nvPr/>
        </p:nvGraphicFramePr>
        <p:xfrm>
          <a:off x="5257800" y="3698875"/>
          <a:ext cx="1398588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4" name="Equation" r:id="rId9" imgW="368280" imgH="203040" progId="Equation.3">
                  <p:embed/>
                </p:oleObj>
              </mc:Choice>
              <mc:Fallback>
                <p:oleObj name="Equation" r:id="rId9" imgW="36828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698875"/>
                        <a:ext cx="1398588" cy="5572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lowchart: Document 19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11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120840" name="Object 10"/>
          <p:cNvGraphicFramePr>
            <a:graphicFrameLocks noChangeAspect="1"/>
          </p:cNvGraphicFramePr>
          <p:nvPr/>
        </p:nvGraphicFramePr>
        <p:xfrm>
          <a:off x="3521075" y="2101850"/>
          <a:ext cx="1431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5" name="Equation" r:id="rId12" imgW="520560" imgH="177480" progId="Equation.3">
                  <p:embed/>
                </p:oleObj>
              </mc:Choice>
              <mc:Fallback>
                <p:oleObj name="Equation" r:id="rId12" imgW="520560" imgH="177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1075" y="2101850"/>
                        <a:ext cx="143192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841" name="Object 10"/>
          <p:cNvGraphicFramePr>
            <a:graphicFrameLocks noChangeAspect="1"/>
          </p:cNvGraphicFramePr>
          <p:nvPr/>
        </p:nvGraphicFramePr>
        <p:xfrm>
          <a:off x="3851275" y="3124200"/>
          <a:ext cx="15017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6" name="Equation" r:id="rId14" imgW="545760" imgH="177480" progId="Equation.3">
                  <p:embed/>
                </p:oleObj>
              </mc:Choice>
              <mc:Fallback>
                <p:oleObj name="Equation" r:id="rId14" imgW="54576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3124200"/>
                        <a:ext cx="150177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Arc 18"/>
          <p:cNvSpPr>
            <a:spLocks/>
          </p:cNvSpPr>
          <p:nvPr/>
        </p:nvSpPr>
        <p:spPr bwMode="auto">
          <a:xfrm flipV="1">
            <a:off x="2133600" y="4114799"/>
            <a:ext cx="1905000" cy="2057400"/>
          </a:xfrm>
          <a:custGeom>
            <a:avLst/>
            <a:gdLst>
              <a:gd name="G0" fmla="+- 12421 0 0"/>
              <a:gd name="G1" fmla="+- 8879 0 0"/>
              <a:gd name="G2" fmla="+- 21600 0 0"/>
              <a:gd name="T0" fmla="*/ 32112 w 34021"/>
              <a:gd name="T1" fmla="*/ 0 h 30479"/>
              <a:gd name="T2" fmla="*/ 0 w 34021"/>
              <a:gd name="T3" fmla="*/ 26551 h 30479"/>
              <a:gd name="T4" fmla="*/ 12421 w 34021"/>
              <a:gd name="T5" fmla="*/ 8879 h 30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021" h="30479" fill="none" extrusionOk="0">
                <a:moveTo>
                  <a:pt x="32111" y="0"/>
                </a:moveTo>
                <a:cubicBezTo>
                  <a:pt x="33370" y="2790"/>
                  <a:pt x="34021" y="5817"/>
                  <a:pt x="34021" y="8879"/>
                </a:cubicBezTo>
                <a:cubicBezTo>
                  <a:pt x="34021" y="20808"/>
                  <a:pt x="24350" y="30479"/>
                  <a:pt x="12421" y="30479"/>
                </a:cubicBezTo>
                <a:cubicBezTo>
                  <a:pt x="7975" y="30479"/>
                  <a:pt x="3637" y="29107"/>
                  <a:pt x="0" y="26550"/>
                </a:cubicBezTo>
              </a:path>
              <a:path w="34021" h="30479" stroke="0" extrusionOk="0">
                <a:moveTo>
                  <a:pt x="32111" y="0"/>
                </a:moveTo>
                <a:cubicBezTo>
                  <a:pt x="33370" y="2790"/>
                  <a:pt x="34021" y="5817"/>
                  <a:pt x="34021" y="8879"/>
                </a:cubicBezTo>
                <a:cubicBezTo>
                  <a:pt x="34021" y="20808"/>
                  <a:pt x="24350" y="30479"/>
                  <a:pt x="12421" y="30479"/>
                </a:cubicBezTo>
                <a:cubicBezTo>
                  <a:pt x="7975" y="30479"/>
                  <a:pt x="3637" y="29107"/>
                  <a:pt x="0" y="26550"/>
                </a:cubicBezTo>
                <a:lnTo>
                  <a:pt x="12421" y="8879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20843" name="Object 11"/>
          <p:cNvGraphicFramePr>
            <a:graphicFrameLocks noChangeAspect="1"/>
          </p:cNvGraphicFramePr>
          <p:nvPr/>
        </p:nvGraphicFramePr>
        <p:xfrm>
          <a:off x="3808412" y="4495800"/>
          <a:ext cx="915988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7" name="Equation" r:id="rId16" imgW="241200" imgH="203040" progId="Equation.3">
                  <p:embed/>
                </p:oleObj>
              </mc:Choice>
              <mc:Fallback>
                <p:oleObj name="Equation" r:id="rId16" imgW="24120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8412" y="4495800"/>
                        <a:ext cx="915988" cy="5572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0" y="1219200"/>
            <a:ext cx="4859022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ANGLE ADDITION POSTULATE</a:t>
            </a:r>
            <a:endParaRPr lang="en-US" sz="2400" b="1" dirty="0">
              <a:solidFill>
                <a:schemeClr val="accent3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Line 3"/>
          <p:cNvSpPr>
            <a:spLocks noChangeShapeType="1"/>
          </p:cNvSpPr>
          <p:nvPr/>
        </p:nvSpPr>
        <p:spPr bwMode="auto">
          <a:xfrm flipV="1">
            <a:off x="1600200" y="3581400"/>
            <a:ext cx="1447800" cy="2438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48" name="Line 4"/>
          <p:cNvSpPr>
            <a:spLocks noChangeShapeType="1"/>
          </p:cNvSpPr>
          <p:nvPr/>
        </p:nvSpPr>
        <p:spPr bwMode="auto">
          <a:xfrm flipV="1">
            <a:off x="1600200" y="6019800"/>
            <a:ext cx="297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49" name="Oval 5"/>
          <p:cNvSpPr>
            <a:spLocks noChangeArrowheads="1"/>
          </p:cNvSpPr>
          <p:nvPr/>
        </p:nvSpPr>
        <p:spPr bwMode="auto">
          <a:xfrm>
            <a:off x="1524000" y="59436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0" name="Oval 6"/>
          <p:cNvSpPr>
            <a:spLocks noChangeArrowheads="1"/>
          </p:cNvSpPr>
          <p:nvPr/>
        </p:nvSpPr>
        <p:spPr bwMode="auto">
          <a:xfrm>
            <a:off x="2514600" y="42672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1" name="Oval 7"/>
          <p:cNvSpPr>
            <a:spLocks noChangeArrowheads="1"/>
          </p:cNvSpPr>
          <p:nvPr/>
        </p:nvSpPr>
        <p:spPr bwMode="auto">
          <a:xfrm>
            <a:off x="3733800" y="59436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1295400" y="5486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Times New Roman" pitchFamily="18" charset="0"/>
              </a:rPr>
              <a:t>B</a:t>
            </a: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2362200" y="36576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Times New Roman" pitchFamily="18" charset="0"/>
              </a:rPr>
              <a:t>X</a:t>
            </a: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3581400" y="60960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Times New Roman" pitchFamily="18" charset="0"/>
              </a:rPr>
              <a:t>C</a:t>
            </a:r>
          </a:p>
        </p:txBody>
      </p:sp>
      <p:sp>
        <p:nvSpPr>
          <p:cNvPr id="57355" name="Line 11"/>
          <p:cNvSpPr>
            <a:spLocks noChangeShapeType="1"/>
          </p:cNvSpPr>
          <p:nvPr/>
        </p:nvSpPr>
        <p:spPr bwMode="auto">
          <a:xfrm flipH="1" flipV="1">
            <a:off x="914400" y="2971800"/>
            <a:ext cx="685800" cy="3048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56" name="Oval 12"/>
          <p:cNvSpPr>
            <a:spLocks noChangeArrowheads="1"/>
          </p:cNvSpPr>
          <p:nvPr/>
        </p:nvSpPr>
        <p:spPr bwMode="auto">
          <a:xfrm>
            <a:off x="990600" y="37338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1066800" y="32766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Times New Roman" pitchFamily="18" charset="0"/>
              </a:rPr>
              <a:t>A</a:t>
            </a:r>
          </a:p>
        </p:txBody>
      </p:sp>
      <p:graphicFrame>
        <p:nvGraphicFramePr>
          <p:cNvPr id="57361" name="Object 17"/>
          <p:cNvGraphicFramePr>
            <a:graphicFrameLocks noChangeAspect="1"/>
          </p:cNvGraphicFramePr>
          <p:nvPr/>
        </p:nvGraphicFramePr>
        <p:xfrm>
          <a:off x="2749550" y="4419600"/>
          <a:ext cx="695325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5" name="Equation" r:id="rId3" imgW="253800" imgH="177480" progId="Equation.3">
                  <p:embed/>
                </p:oleObj>
              </mc:Choice>
              <mc:Fallback>
                <p:oleObj name="Equation" r:id="rId3" imgW="25380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9550" y="4419600"/>
                        <a:ext cx="695325" cy="4873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62" name="Arc 18"/>
          <p:cNvSpPr>
            <a:spLocks/>
          </p:cNvSpPr>
          <p:nvPr/>
        </p:nvSpPr>
        <p:spPr bwMode="auto">
          <a:xfrm flipV="1">
            <a:off x="1295400" y="4572000"/>
            <a:ext cx="1905000" cy="1470025"/>
          </a:xfrm>
          <a:custGeom>
            <a:avLst/>
            <a:gdLst>
              <a:gd name="G0" fmla="+- 12421 0 0"/>
              <a:gd name="G1" fmla="+- 8879 0 0"/>
              <a:gd name="G2" fmla="+- 21600 0 0"/>
              <a:gd name="T0" fmla="*/ 32112 w 34021"/>
              <a:gd name="T1" fmla="*/ 0 h 30479"/>
              <a:gd name="T2" fmla="*/ 0 w 34021"/>
              <a:gd name="T3" fmla="*/ 26551 h 30479"/>
              <a:gd name="T4" fmla="*/ 12421 w 34021"/>
              <a:gd name="T5" fmla="*/ 8879 h 30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021" h="30479" fill="none" extrusionOk="0">
                <a:moveTo>
                  <a:pt x="32111" y="0"/>
                </a:moveTo>
                <a:cubicBezTo>
                  <a:pt x="33370" y="2790"/>
                  <a:pt x="34021" y="5817"/>
                  <a:pt x="34021" y="8879"/>
                </a:cubicBezTo>
                <a:cubicBezTo>
                  <a:pt x="34021" y="20808"/>
                  <a:pt x="24350" y="30479"/>
                  <a:pt x="12421" y="30479"/>
                </a:cubicBezTo>
                <a:cubicBezTo>
                  <a:pt x="7975" y="30479"/>
                  <a:pt x="3637" y="29107"/>
                  <a:pt x="0" y="26550"/>
                </a:cubicBezTo>
              </a:path>
              <a:path w="34021" h="30479" stroke="0" extrusionOk="0">
                <a:moveTo>
                  <a:pt x="32111" y="0"/>
                </a:moveTo>
                <a:cubicBezTo>
                  <a:pt x="33370" y="2790"/>
                  <a:pt x="34021" y="5817"/>
                  <a:pt x="34021" y="8879"/>
                </a:cubicBezTo>
                <a:cubicBezTo>
                  <a:pt x="34021" y="20808"/>
                  <a:pt x="24350" y="30479"/>
                  <a:pt x="12421" y="30479"/>
                </a:cubicBezTo>
                <a:cubicBezTo>
                  <a:pt x="7975" y="30479"/>
                  <a:pt x="3637" y="29107"/>
                  <a:pt x="0" y="26550"/>
                </a:cubicBezTo>
                <a:lnTo>
                  <a:pt x="12421" y="8879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Flowchart: Document 20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5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9600" y="1828800"/>
            <a:ext cx="25437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Find the measure of </a:t>
            </a:r>
            <a:endParaRPr lang="en-US" sz="22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1219200"/>
            <a:ext cx="4859022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ANGLE ADDITION POSTULATE</a:t>
            </a:r>
            <a:endParaRPr lang="en-US" sz="2400" b="1" dirty="0">
              <a:solidFill>
                <a:schemeClr val="accent3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21863" name="Object 10"/>
          <p:cNvGraphicFramePr>
            <a:graphicFrameLocks noChangeAspect="1"/>
          </p:cNvGraphicFramePr>
          <p:nvPr/>
        </p:nvGraphicFramePr>
        <p:xfrm>
          <a:off x="3117850" y="1770063"/>
          <a:ext cx="12922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6" name="Equation" r:id="rId6" imgW="469800" imgH="164880" progId="Equation.3">
                  <p:embed/>
                </p:oleObj>
              </mc:Choice>
              <mc:Fallback>
                <p:oleObj name="Equation" r:id="rId6" imgW="469800" imgH="1648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7850" y="1770063"/>
                        <a:ext cx="1292225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4" name="Object 10"/>
          <p:cNvGraphicFramePr>
            <a:graphicFrameLocks noChangeAspect="1"/>
          </p:cNvGraphicFramePr>
          <p:nvPr/>
        </p:nvGraphicFramePr>
        <p:xfrm>
          <a:off x="1816100" y="5486400"/>
          <a:ext cx="698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7" name="Equation" r:id="rId8" imgW="253800" imgH="203040" progId="Equation.3">
                  <p:embed/>
                </p:oleObj>
              </mc:Choice>
              <mc:Fallback>
                <p:oleObj name="Equation" r:id="rId8" imgW="25380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5486400"/>
                        <a:ext cx="6985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5" name="Object 10"/>
          <p:cNvGraphicFramePr>
            <a:graphicFrameLocks noChangeAspect="1"/>
          </p:cNvGraphicFramePr>
          <p:nvPr/>
        </p:nvGraphicFramePr>
        <p:xfrm>
          <a:off x="3870325" y="2438400"/>
          <a:ext cx="52736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8" name="Equation" r:id="rId10" imgW="1917360" imgH="177480" progId="Equation.3">
                  <p:embed/>
                </p:oleObj>
              </mc:Choice>
              <mc:Fallback>
                <p:oleObj name="Equation" r:id="rId10" imgW="191736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0325" y="2438400"/>
                        <a:ext cx="527367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6" name="Object 10"/>
          <p:cNvGraphicFramePr>
            <a:graphicFrameLocks noChangeAspect="1"/>
          </p:cNvGraphicFramePr>
          <p:nvPr/>
        </p:nvGraphicFramePr>
        <p:xfrm>
          <a:off x="4756150" y="2987675"/>
          <a:ext cx="37020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9" name="Equation" r:id="rId12" imgW="1346040" imgH="203040" progId="Equation.3">
                  <p:embed/>
                </p:oleObj>
              </mc:Choice>
              <mc:Fallback>
                <p:oleObj name="Equation" r:id="rId12" imgW="134604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6150" y="2987675"/>
                        <a:ext cx="370205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8" name="Object 12"/>
          <p:cNvGraphicFramePr>
            <a:graphicFrameLocks noChangeAspect="1"/>
          </p:cNvGraphicFramePr>
          <p:nvPr/>
        </p:nvGraphicFramePr>
        <p:xfrm>
          <a:off x="5756275" y="3708400"/>
          <a:ext cx="25495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80" name="Equation" r:id="rId14" imgW="927000" imgH="203040" progId="Equation.3">
                  <p:embed/>
                </p:oleObj>
              </mc:Choice>
              <mc:Fallback>
                <p:oleObj name="Equation" r:id="rId14" imgW="927000" imgH="203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6275" y="3708400"/>
                        <a:ext cx="2549525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1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Line 3"/>
          <p:cNvSpPr>
            <a:spLocks noChangeShapeType="1"/>
          </p:cNvSpPr>
          <p:nvPr/>
        </p:nvSpPr>
        <p:spPr bwMode="auto">
          <a:xfrm flipH="1" flipV="1">
            <a:off x="4572000" y="3886200"/>
            <a:ext cx="2819400" cy="1524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48" name="Line 4"/>
          <p:cNvSpPr>
            <a:spLocks noChangeShapeType="1"/>
          </p:cNvSpPr>
          <p:nvPr/>
        </p:nvSpPr>
        <p:spPr bwMode="auto">
          <a:xfrm flipH="1" flipV="1">
            <a:off x="4038600" y="5410200"/>
            <a:ext cx="335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49" name="Oval 5"/>
          <p:cNvSpPr>
            <a:spLocks noChangeArrowheads="1"/>
          </p:cNvSpPr>
          <p:nvPr/>
        </p:nvSpPr>
        <p:spPr bwMode="auto">
          <a:xfrm>
            <a:off x="7315200" y="5334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0" name="Oval 6"/>
          <p:cNvSpPr>
            <a:spLocks noChangeArrowheads="1"/>
          </p:cNvSpPr>
          <p:nvPr/>
        </p:nvSpPr>
        <p:spPr bwMode="auto">
          <a:xfrm>
            <a:off x="5257800" y="4191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1" name="Oval 7"/>
          <p:cNvSpPr>
            <a:spLocks noChangeArrowheads="1"/>
          </p:cNvSpPr>
          <p:nvPr/>
        </p:nvSpPr>
        <p:spPr bwMode="auto">
          <a:xfrm>
            <a:off x="4648200" y="5334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7162800" y="54102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M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5181600" y="38100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N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4495800" y="5486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P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7355" name="Line 11"/>
          <p:cNvSpPr>
            <a:spLocks noChangeShapeType="1"/>
          </p:cNvSpPr>
          <p:nvPr/>
        </p:nvSpPr>
        <p:spPr bwMode="auto">
          <a:xfrm flipH="1" flipV="1">
            <a:off x="7391400" y="2438400"/>
            <a:ext cx="0" cy="297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56" name="Oval 12"/>
          <p:cNvSpPr>
            <a:spLocks noChangeArrowheads="1"/>
          </p:cNvSpPr>
          <p:nvPr/>
        </p:nvSpPr>
        <p:spPr bwMode="auto">
          <a:xfrm>
            <a:off x="7315200" y="3048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7543800" y="2819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L</a:t>
            </a:r>
            <a:endParaRPr lang="en-US" sz="2400" b="1" dirty="0">
              <a:latin typeface="Times New Roman" pitchFamily="18" charset="0"/>
            </a:endParaRPr>
          </a:p>
        </p:txBody>
      </p:sp>
      <p:graphicFrame>
        <p:nvGraphicFramePr>
          <p:cNvPr id="57361" name="Object 17"/>
          <p:cNvGraphicFramePr>
            <a:graphicFrameLocks noChangeAspect="1"/>
          </p:cNvGraphicFramePr>
          <p:nvPr/>
        </p:nvGraphicFramePr>
        <p:xfrm>
          <a:off x="5934075" y="4876800"/>
          <a:ext cx="695325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2" name="Equation" r:id="rId3" imgW="253800" imgH="203040" progId="Equation.3">
                  <p:embed/>
                </p:oleObj>
              </mc:Choice>
              <mc:Fallback>
                <p:oleObj name="Equation" r:id="rId3" imgW="25380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4075" y="4876800"/>
                        <a:ext cx="695325" cy="5572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lowchart: Document 20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5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9600" y="1828800"/>
            <a:ext cx="25437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Find the measure of </a:t>
            </a:r>
            <a:endParaRPr lang="en-US" sz="22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1219200"/>
            <a:ext cx="4859022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ANGLE ADDITION POSTULATE</a:t>
            </a:r>
            <a:endParaRPr lang="en-US" sz="2400" b="1" dirty="0">
              <a:solidFill>
                <a:schemeClr val="accent3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21863" name="Object 10"/>
          <p:cNvGraphicFramePr>
            <a:graphicFrameLocks noChangeAspect="1"/>
          </p:cNvGraphicFramePr>
          <p:nvPr/>
        </p:nvGraphicFramePr>
        <p:xfrm>
          <a:off x="3100388" y="1752600"/>
          <a:ext cx="13271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3" name="Equation" r:id="rId6" imgW="482400" imgH="177480" progId="Equation.3">
                  <p:embed/>
                </p:oleObj>
              </mc:Choice>
              <mc:Fallback>
                <p:oleObj name="Equation" r:id="rId6" imgW="482400" imgH="177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388" y="1752600"/>
                        <a:ext cx="13271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5" name="Object 10"/>
          <p:cNvGraphicFramePr>
            <a:graphicFrameLocks noChangeAspect="1"/>
          </p:cNvGraphicFramePr>
          <p:nvPr/>
        </p:nvGraphicFramePr>
        <p:xfrm>
          <a:off x="533400" y="2438400"/>
          <a:ext cx="35623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4" name="Equation" r:id="rId8" imgW="1295280" imgH="203040" progId="Equation.3">
                  <p:embed/>
                </p:oleObj>
              </mc:Choice>
              <mc:Fallback>
                <p:oleObj name="Equation" r:id="rId8" imgW="129528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438400"/>
                        <a:ext cx="356235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6" name="Object 10"/>
          <p:cNvGraphicFramePr>
            <a:graphicFrameLocks noChangeAspect="1"/>
          </p:cNvGraphicFramePr>
          <p:nvPr/>
        </p:nvGraphicFramePr>
        <p:xfrm>
          <a:off x="2006600" y="3082925"/>
          <a:ext cx="19558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5" name="Equation" r:id="rId10" imgW="711000" imgH="177480" progId="Equation.3">
                  <p:embed/>
                </p:oleObj>
              </mc:Choice>
              <mc:Fallback>
                <p:oleObj name="Equation" r:id="rId10" imgW="71100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0" y="3082925"/>
                        <a:ext cx="195580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953000" y="1219200"/>
            <a:ext cx="22947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With a right angle.</a:t>
            </a:r>
            <a:endParaRPr lang="en-US" sz="2200" dirty="0"/>
          </a:p>
        </p:txBody>
      </p:sp>
      <p:grpSp>
        <p:nvGrpSpPr>
          <p:cNvPr id="31" name="Group 30"/>
          <p:cNvGrpSpPr/>
          <p:nvPr/>
        </p:nvGrpSpPr>
        <p:grpSpPr>
          <a:xfrm>
            <a:off x="6934200" y="5029200"/>
            <a:ext cx="457200" cy="381000"/>
            <a:chOff x="2438400" y="3200400"/>
            <a:chExt cx="457200" cy="381000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2438400" y="3200400"/>
              <a:ext cx="45720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 flipH="1" flipV="1">
              <a:off x="2247900" y="3390900"/>
              <a:ext cx="38100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4648200" y="6172200"/>
            <a:ext cx="3763723" cy="492443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2600" b="1" dirty="0" smtClean="0"/>
              <a:t>Remember, this means 90</a:t>
            </a:r>
            <a:endParaRPr lang="en-US" sz="2600" b="1" dirty="0"/>
          </a:p>
        </p:txBody>
      </p:sp>
      <p:sp>
        <p:nvSpPr>
          <p:cNvPr id="33" name="Up Arrow 32"/>
          <p:cNvSpPr/>
          <p:nvPr/>
        </p:nvSpPr>
        <p:spPr>
          <a:xfrm>
            <a:off x="7010400" y="5257800"/>
            <a:ext cx="381000" cy="99060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4" name="Object 10"/>
          <p:cNvGraphicFramePr>
            <a:graphicFrameLocks noChangeAspect="1"/>
          </p:cNvGraphicFramePr>
          <p:nvPr/>
        </p:nvGraphicFramePr>
        <p:xfrm>
          <a:off x="2819400" y="3657600"/>
          <a:ext cx="11874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6" name="Equation" r:id="rId12" imgW="431640" imgH="177480" progId="Equation.3">
                  <p:embed/>
                </p:oleObj>
              </mc:Choice>
              <mc:Fallback>
                <p:oleObj name="Equation" r:id="rId12" imgW="431640" imgH="177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657600"/>
                        <a:ext cx="11874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705" name="Object 10"/>
          <p:cNvGraphicFramePr>
            <a:graphicFrameLocks noChangeAspect="1"/>
          </p:cNvGraphicFramePr>
          <p:nvPr/>
        </p:nvGraphicFramePr>
        <p:xfrm>
          <a:off x="1524000" y="4191000"/>
          <a:ext cx="25844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17" name="Equation" r:id="rId14" imgW="939600" imgH="203040" progId="Equation.3">
                  <p:embed/>
                </p:oleObj>
              </mc:Choice>
              <mc:Fallback>
                <p:oleObj name="Equation" r:id="rId14" imgW="93960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191000"/>
                        <a:ext cx="258445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9" dur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2" dur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57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 animBg="1"/>
      <p:bldP spid="33" grpId="1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Line 3"/>
          <p:cNvSpPr>
            <a:spLocks noChangeShapeType="1"/>
          </p:cNvSpPr>
          <p:nvPr/>
        </p:nvSpPr>
        <p:spPr bwMode="auto">
          <a:xfrm flipV="1">
            <a:off x="4800600" y="3352800"/>
            <a:ext cx="1828800" cy="2057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48" name="Line 4"/>
          <p:cNvSpPr>
            <a:spLocks noChangeShapeType="1"/>
          </p:cNvSpPr>
          <p:nvPr/>
        </p:nvSpPr>
        <p:spPr bwMode="auto">
          <a:xfrm flipH="1" flipV="1">
            <a:off x="1066800" y="5410200"/>
            <a:ext cx="335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49" name="Oval 5"/>
          <p:cNvSpPr>
            <a:spLocks noChangeArrowheads="1"/>
          </p:cNvSpPr>
          <p:nvPr/>
        </p:nvSpPr>
        <p:spPr bwMode="auto">
          <a:xfrm>
            <a:off x="7315200" y="5334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0" name="Oval 6"/>
          <p:cNvSpPr>
            <a:spLocks noChangeArrowheads="1"/>
          </p:cNvSpPr>
          <p:nvPr/>
        </p:nvSpPr>
        <p:spPr bwMode="auto">
          <a:xfrm>
            <a:off x="2286000" y="5334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1" name="Oval 7"/>
          <p:cNvSpPr>
            <a:spLocks noChangeArrowheads="1"/>
          </p:cNvSpPr>
          <p:nvPr/>
        </p:nvSpPr>
        <p:spPr bwMode="auto">
          <a:xfrm>
            <a:off x="4648200" y="5334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7162800" y="54102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Z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2133600" y="5486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W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4495800" y="5486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X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7355" name="Line 11"/>
          <p:cNvSpPr>
            <a:spLocks noChangeShapeType="1"/>
          </p:cNvSpPr>
          <p:nvPr/>
        </p:nvSpPr>
        <p:spPr bwMode="auto">
          <a:xfrm flipV="1">
            <a:off x="4419600" y="5410200"/>
            <a:ext cx="441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56" name="Oval 12"/>
          <p:cNvSpPr>
            <a:spLocks noChangeArrowheads="1"/>
          </p:cNvSpPr>
          <p:nvPr/>
        </p:nvSpPr>
        <p:spPr bwMode="auto">
          <a:xfrm>
            <a:off x="6019800" y="3810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5715000" y="34290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Y</a:t>
            </a:r>
            <a:endParaRPr lang="en-US" sz="2400" b="1" dirty="0">
              <a:latin typeface="Times New Roman" pitchFamily="18" charset="0"/>
            </a:endParaRPr>
          </a:p>
        </p:txBody>
      </p:sp>
      <p:graphicFrame>
        <p:nvGraphicFramePr>
          <p:cNvPr id="57361" name="Object 17"/>
          <p:cNvGraphicFramePr>
            <a:graphicFrameLocks noChangeAspect="1"/>
          </p:cNvGraphicFramePr>
          <p:nvPr/>
        </p:nvGraphicFramePr>
        <p:xfrm>
          <a:off x="5273675" y="4876800"/>
          <a:ext cx="661988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34" name="Equation" r:id="rId3" imgW="241200" imgH="203040" progId="Equation.3">
                  <p:embed/>
                </p:oleObj>
              </mc:Choice>
              <mc:Fallback>
                <p:oleObj name="Equation" r:id="rId3" imgW="24120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3675" y="4876800"/>
                        <a:ext cx="661988" cy="5572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lowchart: Document 20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5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9600" y="1828800"/>
            <a:ext cx="25437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Find the measure of </a:t>
            </a:r>
            <a:endParaRPr lang="en-US" sz="22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1219200"/>
            <a:ext cx="4859022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ANGLE ADDITION POSTULATE</a:t>
            </a:r>
            <a:endParaRPr lang="en-US" sz="2400" b="1" dirty="0">
              <a:solidFill>
                <a:schemeClr val="accent3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21863" name="Object 10"/>
          <p:cNvGraphicFramePr>
            <a:graphicFrameLocks noChangeAspect="1"/>
          </p:cNvGraphicFramePr>
          <p:nvPr/>
        </p:nvGraphicFramePr>
        <p:xfrm>
          <a:off x="3100388" y="1752600"/>
          <a:ext cx="13271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35" name="Equation" r:id="rId6" imgW="482400" imgH="177480" progId="Equation.3">
                  <p:embed/>
                </p:oleObj>
              </mc:Choice>
              <mc:Fallback>
                <p:oleObj name="Equation" r:id="rId6" imgW="482400" imgH="177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388" y="1752600"/>
                        <a:ext cx="13271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953000" y="1219200"/>
            <a:ext cx="26257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With a straight angle.</a:t>
            </a:r>
            <a:endParaRPr lang="en-US" sz="2200" dirty="0"/>
          </a:p>
        </p:txBody>
      </p:sp>
      <p:sp>
        <p:nvSpPr>
          <p:cNvPr id="29" name="Arc 28"/>
          <p:cNvSpPr/>
          <p:nvPr/>
        </p:nvSpPr>
        <p:spPr>
          <a:xfrm>
            <a:off x="3581400" y="4114800"/>
            <a:ext cx="2743200" cy="2438400"/>
          </a:xfrm>
          <a:prstGeom prst="arc">
            <a:avLst>
              <a:gd name="adj1" fmla="val 10749643"/>
              <a:gd name="adj2" fmla="val 110797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914400" y="3200400"/>
            <a:ext cx="4419600" cy="89255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sz="2600" b="1" dirty="0" smtClean="0"/>
              <a:t>Together these make a straight line which measures 180</a:t>
            </a:r>
            <a:r>
              <a:rPr lang="en-US" sz="2600" b="1" baseline="30000" dirty="0" smtClean="0"/>
              <a:t>0</a:t>
            </a:r>
            <a:endParaRPr lang="en-US" sz="2600" b="1" baseline="30000" dirty="0"/>
          </a:p>
        </p:txBody>
      </p:sp>
      <p:graphicFrame>
        <p:nvGraphicFramePr>
          <p:cNvPr id="158728" name="Object 10"/>
          <p:cNvGraphicFramePr>
            <a:graphicFrameLocks noChangeAspect="1"/>
          </p:cNvGraphicFramePr>
          <p:nvPr/>
        </p:nvGraphicFramePr>
        <p:xfrm>
          <a:off x="838200" y="2362200"/>
          <a:ext cx="34226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36" name="Equation" r:id="rId8" imgW="1244520" imgH="177480" progId="Equation.3">
                  <p:embed/>
                </p:oleObj>
              </mc:Choice>
              <mc:Fallback>
                <p:oleObj name="Equation" r:id="rId8" imgW="1244520" imgH="177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362200"/>
                        <a:ext cx="34226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10"/>
          <p:cNvGraphicFramePr>
            <a:graphicFrameLocks noChangeAspect="1"/>
          </p:cNvGraphicFramePr>
          <p:nvPr/>
        </p:nvGraphicFramePr>
        <p:xfrm>
          <a:off x="1612900" y="2819400"/>
          <a:ext cx="26543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37" name="Equation" r:id="rId10" imgW="965160" imgH="177480" progId="Equation.3">
                  <p:embed/>
                </p:oleObj>
              </mc:Choice>
              <mc:Fallback>
                <p:oleObj name="Equation" r:id="rId10" imgW="96516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2900" y="2819400"/>
                        <a:ext cx="265430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0" grpId="0" animBg="1"/>
      <p:bldP spid="30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2514600" y="5562600"/>
            <a:ext cx="6858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utoShape 28"/>
          <p:cNvSpPr>
            <a:spLocks noChangeArrowheads="1"/>
          </p:cNvSpPr>
          <p:nvPr/>
        </p:nvSpPr>
        <p:spPr bwMode="auto">
          <a:xfrm rot="6686029">
            <a:off x="2647605" y="4429436"/>
            <a:ext cx="598169" cy="366113"/>
          </a:xfrm>
          <a:prstGeom prst="rightArrow">
            <a:avLst>
              <a:gd name="adj1" fmla="val 50000"/>
              <a:gd name="adj2" fmla="val 83751"/>
            </a:avLst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Comic Sans MS" pitchFamily="66" charset="0"/>
              <a:cs typeface="Tahoma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286000" y="3962400"/>
            <a:ext cx="12192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347" name="Line 3"/>
          <p:cNvSpPr>
            <a:spLocks noChangeShapeType="1"/>
          </p:cNvSpPr>
          <p:nvPr/>
        </p:nvSpPr>
        <p:spPr bwMode="auto">
          <a:xfrm flipH="1" flipV="1">
            <a:off x="4572000" y="3886200"/>
            <a:ext cx="2819400" cy="1524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7348" name="Line 4"/>
          <p:cNvSpPr>
            <a:spLocks noChangeShapeType="1"/>
          </p:cNvSpPr>
          <p:nvPr/>
        </p:nvSpPr>
        <p:spPr bwMode="auto">
          <a:xfrm flipH="1" flipV="1">
            <a:off x="4038600" y="5410200"/>
            <a:ext cx="335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7349" name="Oval 5"/>
          <p:cNvSpPr>
            <a:spLocks noChangeArrowheads="1"/>
          </p:cNvSpPr>
          <p:nvPr/>
        </p:nvSpPr>
        <p:spPr bwMode="auto">
          <a:xfrm>
            <a:off x="7315200" y="5334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0" name="Oval 6"/>
          <p:cNvSpPr>
            <a:spLocks noChangeArrowheads="1"/>
          </p:cNvSpPr>
          <p:nvPr/>
        </p:nvSpPr>
        <p:spPr bwMode="auto">
          <a:xfrm>
            <a:off x="5257800" y="4191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1" name="Oval 7"/>
          <p:cNvSpPr>
            <a:spLocks noChangeArrowheads="1"/>
          </p:cNvSpPr>
          <p:nvPr/>
        </p:nvSpPr>
        <p:spPr bwMode="auto">
          <a:xfrm>
            <a:off x="4648200" y="5334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7162800" y="54102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M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5181600" y="38100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N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4495800" y="5486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P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7355" name="Line 11"/>
          <p:cNvSpPr>
            <a:spLocks noChangeShapeType="1"/>
          </p:cNvSpPr>
          <p:nvPr/>
        </p:nvSpPr>
        <p:spPr bwMode="auto">
          <a:xfrm flipH="1" flipV="1">
            <a:off x="7391400" y="2438400"/>
            <a:ext cx="0" cy="297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7356" name="Oval 12"/>
          <p:cNvSpPr>
            <a:spLocks noChangeArrowheads="1"/>
          </p:cNvSpPr>
          <p:nvPr/>
        </p:nvSpPr>
        <p:spPr bwMode="auto">
          <a:xfrm>
            <a:off x="7315200" y="3048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7543800" y="2819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L</a:t>
            </a:r>
            <a:endParaRPr lang="en-US" sz="2400" b="1" dirty="0">
              <a:latin typeface="Times New Roman" pitchFamily="18" charset="0"/>
            </a:endParaRPr>
          </a:p>
        </p:txBody>
      </p:sp>
      <p:graphicFrame>
        <p:nvGraphicFramePr>
          <p:cNvPr id="57361" name="Object 17"/>
          <p:cNvGraphicFramePr>
            <a:graphicFrameLocks noChangeAspect="1"/>
          </p:cNvGraphicFramePr>
          <p:nvPr/>
        </p:nvGraphicFramePr>
        <p:xfrm>
          <a:off x="5638800" y="4953000"/>
          <a:ext cx="1077913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68" name="Equation" r:id="rId3" imgW="393480" imgH="177480" progId="Equation.3">
                  <p:embed/>
                </p:oleObj>
              </mc:Choice>
              <mc:Fallback>
                <p:oleObj name="Equation" r:id="rId3" imgW="39348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4953000"/>
                        <a:ext cx="1077913" cy="4873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lowchart: Document 20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5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9600" y="1828800"/>
            <a:ext cx="24442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Solve for x, and find</a:t>
            </a:r>
            <a:endParaRPr lang="en-US" sz="22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1219200"/>
            <a:ext cx="4859022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ANGLE ADDITION POSTULATE</a:t>
            </a:r>
            <a:endParaRPr lang="en-US" sz="2400" b="1" dirty="0">
              <a:solidFill>
                <a:schemeClr val="accent3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21865" name="Object 10"/>
          <p:cNvGraphicFramePr>
            <a:graphicFrameLocks noChangeAspect="1"/>
          </p:cNvGraphicFramePr>
          <p:nvPr/>
        </p:nvGraphicFramePr>
        <p:xfrm>
          <a:off x="685800" y="2362200"/>
          <a:ext cx="26892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69" name="Equation" r:id="rId6" imgW="977760" imgH="177480" progId="Equation.3">
                  <p:embed/>
                </p:oleObj>
              </mc:Choice>
              <mc:Fallback>
                <p:oleObj name="Equation" r:id="rId6" imgW="97776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362200"/>
                        <a:ext cx="268922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6" name="Object 10"/>
          <p:cNvGraphicFramePr>
            <a:graphicFrameLocks noChangeAspect="1"/>
          </p:cNvGraphicFramePr>
          <p:nvPr/>
        </p:nvGraphicFramePr>
        <p:xfrm>
          <a:off x="1298575" y="2895600"/>
          <a:ext cx="21304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70" name="Equation" r:id="rId8" imgW="774360" imgH="177480" progId="Equation.3">
                  <p:embed/>
                </p:oleObj>
              </mc:Choice>
              <mc:Fallback>
                <p:oleObj name="Equation" r:id="rId8" imgW="77436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8575" y="2895600"/>
                        <a:ext cx="213042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953000" y="1219200"/>
            <a:ext cx="13436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/>
              <a:t>(HARDER)</a:t>
            </a:r>
            <a:endParaRPr lang="en-US" sz="2200" b="1" dirty="0"/>
          </a:p>
        </p:txBody>
      </p:sp>
      <p:grpSp>
        <p:nvGrpSpPr>
          <p:cNvPr id="2" name="Group 30"/>
          <p:cNvGrpSpPr/>
          <p:nvPr/>
        </p:nvGrpSpPr>
        <p:grpSpPr>
          <a:xfrm>
            <a:off x="6934200" y="5029200"/>
            <a:ext cx="457200" cy="381000"/>
            <a:chOff x="2438400" y="3200400"/>
            <a:chExt cx="457200" cy="381000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2438400" y="3200400"/>
              <a:ext cx="45720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 flipH="1" flipV="1">
              <a:off x="2247900" y="3390900"/>
              <a:ext cx="38100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4" name="Object 10"/>
          <p:cNvGraphicFramePr>
            <a:graphicFrameLocks noChangeAspect="1"/>
          </p:cNvGraphicFramePr>
          <p:nvPr/>
        </p:nvGraphicFramePr>
        <p:xfrm>
          <a:off x="2057400" y="3429000"/>
          <a:ext cx="13970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71" name="Equation" r:id="rId10" imgW="507960" imgH="177480" progId="Equation.3">
                  <p:embed/>
                </p:oleObj>
              </mc:Choice>
              <mc:Fallback>
                <p:oleObj name="Equation" r:id="rId10" imgW="507960" imgH="177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429000"/>
                        <a:ext cx="139700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7"/>
          <p:cNvGraphicFramePr>
            <a:graphicFrameLocks noChangeAspect="1"/>
          </p:cNvGraphicFramePr>
          <p:nvPr/>
        </p:nvGraphicFramePr>
        <p:xfrm>
          <a:off x="6705600" y="4343400"/>
          <a:ext cx="520700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72" name="Equation" r:id="rId12" imgW="190440" imgH="177480" progId="Equation.3">
                  <p:embed/>
                </p:oleObj>
              </mc:Choice>
              <mc:Fallback>
                <p:oleObj name="Equation" r:id="rId12" imgW="19044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4343400"/>
                        <a:ext cx="520700" cy="4873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0"/>
          <p:cNvGraphicFramePr>
            <a:graphicFrameLocks noChangeAspect="1"/>
          </p:cNvGraphicFramePr>
          <p:nvPr/>
        </p:nvGraphicFramePr>
        <p:xfrm>
          <a:off x="2286000" y="3962400"/>
          <a:ext cx="11874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73" name="Equation" r:id="rId14" imgW="431640" imgH="177480" progId="Equation.3">
                  <p:embed/>
                </p:oleObj>
              </mc:Choice>
              <mc:Fallback>
                <p:oleObj name="Equation" r:id="rId14" imgW="43164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3962400"/>
                        <a:ext cx="11874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54" name="Object 10"/>
          <p:cNvGraphicFramePr>
            <a:graphicFrameLocks noChangeAspect="1"/>
          </p:cNvGraphicFramePr>
          <p:nvPr/>
        </p:nvGraphicFramePr>
        <p:xfrm>
          <a:off x="2960688" y="1752600"/>
          <a:ext cx="16065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74" name="Equation" r:id="rId16" imgW="583920" imgH="177480" progId="Equation.3">
                  <p:embed/>
                </p:oleObj>
              </mc:Choice>
              <mc:Fallback>
                <p:oleObj name="Equation" r:id="rId16" imgW="583920" imgH="177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0688" y="1752600"/>
                        <a:ext cx="16065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10"/>
          <p:cNvGraphicFramePr>
            <a:graphicFrameLocks noChangeAspect="1"/>
          </p:cNvGraphicFramePr>
          <p:nvPr/>
        </p:nvGraphicFramePr>
        <p:xfrm>
          <a:off x="609600" y="4724400"/>
          <a:ext cx="24447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75" name="Equation" r:id="rId18" imgW="888840" imgH="177480" progId="Equation.3">
                  <p:embed/>
                </p:oleObj>
              </mc:Choice>
              <mc:Fallback>
                <p:oleObj name="Equation" r:id="rId18" imgW="888840" imgH="177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724400"/>
                        <a:ext cx="24447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10"/>
          <p:cNvGraphicFramePr>
            <a:graphicFrameLocks noChangeAspect="1"/>
          </p:cNvGraphicFramePr>
          <p:nvPr/>
        </p:nvGraphicFramePr>
        <p:xfrm>
          <a:off x="641350" y="5181600"/>
          <a:ext cx="28638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76" name="Equation" r:id="rId20" imgW="1041120" imgH="177480" progId="Equation.3">
                  <p:embed/>
                </p:oleObj>
              </mc:Choice>
              <mc:Fallback>
                <p:oleObj name="Equation" r:id="rId20" imgW="1041120" imgH="177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" y="5181600"/>
                        <a:ext cx="28638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57" name="Object 10"/>
          <p:cNvGraphicFramePr>
            <a:graphicFrameLocks noChangeAspect="1"/>
          </p:cNvGraphicFramePr>
          <p:nvPr/>
        </p:nvGraphicFramePr>
        <p:xfrm>
          <a:off x="609600" y="5495925"/>
          <a:ext cx="25844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77" name="Equation" r:id="rId22" imgW="939600" imgH="203040" progId="Equation.3">
                  <p:embed/>
                </p:oleObj>
              </mc:Choice>
              <mc:Fallback>
                <p:oleObj name="Equation" r:id="rId22" imgW="93960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5495925"/>
                        <a:ext cx="258445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37" grpId="0" animBg="1"/>
      <p:bldP spid="37" grpId="1" animBg="1"/>
      <p:bldP spid="3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438400" y="3733800"/>
            <a:ext cx="5334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7467600" y="2971800"/>
            <a:ext cx="6858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347" name="Line 3"/>
          <p:cNvSpPr>
            <a:spLocks noChangeShapeType="1"/>
          </p:cNvSpPr>
          <p:nvPr/>
        </p:nvSpPr>
        <p:spPr bwMode="auto">
          <a:xfrm flipH="1" flipV="1">
            <a:off x="3429000" y="3581400"/>
            <a:ext cx="1371600" cy="1828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48" name="Line 4"/>
          <p:cNvSpPr>
            <a:spLocks noChangeShapeType="1"/>
          </p:cNvSpPr>
          <p:nvPr/>
        </p:nvSpPr>
        <p:spPr bwMode="auto">
          <a:xfrm flipH="1" flipV="1">
            <a:off x="1066800" y="5410200"/>
            <a:ext cx="335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49" name="Oval 5"/>
          <p:cNvSpPr>
            <a:spLocks noChangeArrowheads="1"/>
          </p:cNvSpPr>
          <p:nvPr/>
        </p:nvSpPr>
        <p:spPr bwMode="auto">
          <a:xfrm>
            <a:off x="7315200" y="5334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0" name="Oval 6"/>
          <p:cNvSpPr>
            <a:spLocks noChangeArrowheads="1"/>
          </p:cNvSpPr>
          <p:nvPr/>
        </p:nvSpPr>
        <p:spPr bwMode="auto">
          <a:xfrm>
            <a:off x="2286000" y="5334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1" name="Oval 7"/>
          <p:cNvSpPr>
            <a:spLocks noChangeArrowheads="1"/>
          </p:cNvSpPr>
          <p:nvPr/>
        </p:nvSpPr>
        <p:spPr bwMode="auto">
          <a:xfrm>
            <a:off x="4648200" y="5334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7162800" y="54102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Z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2133600" y="5486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W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4495800" y="54864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X</a:t>
            </a:r>
            <a:endParaRPr lang="en-US" sz="2400" b="1" dirty="0">
              <a:latin typeface="Times New Roman" pitchFamily="18" charset="0"/>
            </a:endParaRPr>
          </a:p>
        </p:txBody>
      </p:sp>
      <p:sp>
        <p:nvSpPr>
          <p:cNvPr id="57355" name="Line 11"/>
          <p:cNvSpPr>
            <a:spLocks noChangeShapeType="1"/>
          </p:cNvSpPr>
          <p:nvPr/>
        </p:nvSpPr>
        <p:spPr bwMode="auto">
          <a:xfrm flipV="1">
            <a:off x="4419600" y="5410200"/>
            <a:ext cx="441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7356" name="Oval 12"/>
          <p:cNvSpPr>
            <a:spLocks noChangeArrowheads="1"/>
          </p:cNvSpPr>
          <p:nvPr/>
        </p:nvSpPr>
        <p:spPr bwMode="auto">
          <a:xfrm>
            <a:off x="3810000" y="41148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3733800" y="3733800"/>
            <a:ext cx="3810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</a:rPr>
              <a:t>Y</a:t>
            </a:r>
            <a:endParaRPr lang="en-US" sz="2400" b="1" dirty="0">
              <a:latin typeface="Times New Roman" pitchFamily="18" charset="0"/>
            </a:endParaRPr>
          </a:p>
        </p:txBody>
      </p:sp>
      <p:graphicFrame>
        <p:nvGraphicFramePr>
          <p:cNvPr id="57361" name="Object 17"/>
          <p:cNvGraphicFramePr>
            <a:graphicFrameLocks noChangeAspect="1"/>
          </p:cNvGraphicFramePr>
          <p:nvPr/>
        </p:nvGraphicFramePr>
        <p:xfrm>
          <a:off x="5343525" y="4911725"/>
          <a:ext cx="522288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0" name="Equation" r:id="rId3" imgW="190440" imgH="177480" progId="Equation.3">
                  <p:embed/>
                </p:oleObj>
              </mc:Choice>
              <mc:Fallback>
                <p:oleObj name="Equation" r:id="rId3" imgW="19044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3525" y="4911725"/>
                        <a:ext cx="522288" cy="4873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lowchart: Document 20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/>
                <a:solidFill>
                  <a:schemeClr val="accent3"/>
                </a:solidFill>
                <a:latin typeface="Aharoni" pitchFamily="2" charset="-79"/>
                <a:cs typeface="Aharoni" pitchFamily="2" charset="-79"/>
              </a:rPr>
              <a:t>Angles and Their Measures</a:t>
            </a:r>
            <a:endParaRPr lang="en-US" sz="2400" b="1" dirty="0">
              <a:ln/>
              <a:solidFill>
                <a:schemeClr val="accent3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5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9600" y="1828800"/>
            <a:ext cx="322344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Find x and the measure of </a:t>
            </a:r>
            <a:endParaRPr lang="en-US" sz="2200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1219200"/>
            <a:ext cx="4859022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ANGLE ADDITION POSTULATE</a:t>
            </a:r>
            <a:endParaRPr lang="en-US" sz="2400" b="1" dirty="0">
              <a:solidFill>
                <a:schemeClr val="accent3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21863" name="Object 10"/>
          <p:cNvGraphicFramePr>
            <a:graphicFrameLocks noChangeAspect="1"/>
          </p:cNvGraphicFramePr>
          <p:nvPr/>
        </p:nvGraphicFramePr>
        <p:xfrm>
          <a:off x="3733800" y="1828800"/>
          <a:ext cx="11874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1" name="Equation" r:id="rId6" imgW="431640" imgH="164880" progId="Equation.3">
                  <p:embed/>
                </p:oleObj>
              </mc:Choice>
              <mc:Fallback>
                <p:oleObj name="Equation" r:id="rId6" imgW="431640" imgH="1648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1828800"/>
                        <a:ext cx="1187450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953000" y="1219200"/>
            <a:ext cx="26257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With a straight angle.</a:t>
            </a:r>
            <a:endParaRPr lang="en-US" sz="2200" dirty="0"/>
          </a:p>
        </p:txBody>
      </p:sp>
      <p:graphicFrame>
        <p:nvGraphicFramePr>
          <p:cNvPr id="158728" name="Object 10"/>
          <p:cNvGraphicFramePr>
            <a:graphicFrameLocks noChangeAspect="1"/>
          </p:cNvGraphicFramePr>
          <p:nvPr/>
        </p:nvGraphicFramePr>
        <p:xfrm>
          <a:off x="304800" y="2362200"/>
          <a:ext cx="29337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2" name="Equation" r:id="rId8" imgW="1066680" imgH="177480" progId="Equation.3">
                  <p:embed/>
                </p:oleObj>
              </mc:Choice>
              <mc:Fallback>
                <p:oleObj name="Equation" r:id="rId8" imgW="106668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362200"/>
                        <a:ext cx="293370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10"/>
          <p:cNvGraphicFramePr>
            <a:graphicFrameLocks noChangeAspect="1"/>
          </p:cNvGraphicFramePr>
          <p:nvPr/>
        </p:nvGraphicFramePr>
        <p:xfrm>
          <a:off x="838200" y="2819400"/>
          <a:ext cx="23399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3" name="Equation" r:id="rId10" imgW="850680" imgH="177480" progId="Equation.3">
                  <p:embed/>
                </p:oleObj>
              </mc:Choice>
              <mc:Fallback>
                <p:oleObj name="Equation" r:id="rId10" imgW="85068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819400"/>
                        <a:ext cx="233997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7"/>
          <p:cNvGraphicFramePr>
            <a:graphicFrameLocks noChangeAspect="1"/>
          </p:cNvGraphicFramePr>
          <p:nvPr/>
        </p:nvGraphicFramePr>
        <p:xfrm>
          <a:off x="3276600" y="4876800"/>
          <a:ext cx="1149350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4" name="Equation" r:id="rId12" imgW="419040" imgH="177480" progId="Equation.3">
                  <p:embed/>
                </p:oleObj>
              </mc:Choice>
              <mc:Fallback>
                <p:oleObj name="Equation" r:id="rId12" imgW="41904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876800"/>
                        <a:ext cx="1149350" cy="4873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0"/>
          <p:cNvGraphicFramePr>
            <a:graphicFrameLocks noChangeAspect="1"/>
          </p:cNvGraphicFramePr>
          <p:nvPr/>
        </p:nvGraphicFramePr>
        <p:xfrm>
          <a:off x="1600200" y="3276600"/>
          <a:ext cx="15716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5" name="Equation" r:id="rId14" imgW="571320" imgH="177480" progId="Equation.3">
                  <p:embed/>
                </p:oleObj>
              </mc:Choice>
              <mc:Fallback>
                <p:oleObj name="Equation" r:id="rId14" imgW="571320" imgH="177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276600"/>
                        <a:ext cx="157162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10"/>
          <p:cNvGraphicFramePr>
            <a:graphicFrameLocks noChangeAspect="1"/>
          </p:cNvGraphicFramePr>
          <p:nvPr/>
        </p:nvGraphicFramePr>
        <p:xfrm>
          <a:off x="1784350" y="3733800"/>
          <a:ext cx="11874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6" name="Equation" r:id="rId16" imgW="431640" imgH="177480" progId="Equation.3">
                  <p:embed/>
                </p:oleObj>
              </mc:Choice>
              <mc:Fallback>
                <p:oleObj name="Equation" r:id="rId16" imgW="431640" imgH="177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350" y="3733800"/>
                        <a:ext cx="11874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10"/>
          <p:cNvGraphicFramePr>
            <a:graphicFrameLocks noChangeAspect="1"/>
          </p:cNvGraphicFramePr>
          <p:nvPr/>
        </p:nvGraphicFramePr>
        <p:xfrm>
          <a:off x="5672138" y="2192338"/>
          <a:ext cx="23399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7" name="Equation" r:id="rId18" imgW="850680" imgH="177480" progId="Equation.3">
                  <p:embed/>
                </p:oleObj>
              </mc:Choice>
              <mc:Fallback>
                <p:oleObj name="Equation" r:id="rId18" imgW="85068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2138" y="2192338"/>
                        <a:ext cx="233997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78" name="Object 10"/>
          <p:cNvGraphicFramePr>
            <a:graphicFrameLocks noChangeAspect="1"/>
          </p:cNvGraphicFramePr>
          <p:nvPr/>
        </p:nvGraphicFramePr>
        <p:xfrm>
          <a:off x="5657850" y="2559050"/>
          <a:ext cx="27241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8" name="Equation" r:id="rId20" imgW="990360" imgH="177480" progId="Equation.3">
                  <p:embed/>
                </p:oleObj>
              </mc:Choice>
              <mc:Fallback>
                <p:oleObj name="Equation" r:id="rId20" imgW="990360" imgH="177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7850" y="2559050"/>
                        <a:ext cx="27241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79" name="Object 10"/>
          <p:cNvGraphicFramePr>
            <a:graphicFrameLocks noChangeAspect="1"/>
          </p:cNvGraphicFramePr>
          <p:nvPr/>
        </p:nvGraphicFramePr>
        <p:xfrm>
          <a:off x="5638800" y="2940050"/>
          <a:ext cx="25146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99" name="Equation" r:id="rId22" imgW="914400" imgH="177480" progId="Equation.3">
                  <p:embed/>
                </p:oleObj>
              </mc:Choice>
              <mc:Fallback>
                <p:oleObj name="Equation" r:id="rId22" imgW="914400" imgH="177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2940050"/>
                        <a:ext cx="251460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rul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000582">
            <a:off x="2344679" y="-2583343"/>
            <a:ext cx="8429625" cy="11144251"/>
          </a:xfrm>
          <a:prstGeom prst="rect">
            <a:avLst/>
          </a:prstGeom>
          <a:noFill/>
        </p:spPr>
      </p:pic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Using a Ruler and Protractor</a:t>
            </a:r>
            <a:endParaRPr 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990600"/>
            <a:ext cx="56330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How to use a ruler to measure in </a:t>
            </a:r>
            <a:r>
              <a:rPr lang="en-US" sz="2200" b="1" dirty="0" smtClean="0"/>
              <a:t>CENTIMETERS</a:t>
            </a:r>
            <a:endParaRPr lang="en-US" sz="2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47800" y="1524000"/>
            <a:ext cx="34382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How long is this segment???</a:t>
            </a:r>
            <a:endParaRPr lang="en-US" sz="2200" b="1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200" y="1905000"/>
            <a:ext cx="6324600" cy="4572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20988235">
            <a:off x="3544955" y="4457720"/>
            <a:ext cx="2210221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THIS IS WRONG!!!!!!!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WHY???????</a:t>
            </a:r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629400" y="2438400"/>
            <a:ext cx="2197021" cy="1600200"/>
            <a:chOff x="-825421" y="5257800"/>
            <a:chExt cx="2197021" cy="1600200"/>
          </a:xfrm>
        </p:grpSpPr>
        <p:sp>
          <p:nvSpPr>
            <p:cNvPr id="12" name="Explosion 2 11"/>
            <p:cNvSpPr/>
            <p:nvPr/>
          </p:nvSpPr>
          <p:spPr>
            <a:xfrm>
              <a:off x="-762000" y="5257800"/>
              <a:ext cx="2133600" cy="1600200"/>
            </a:xfrm>
            <a:prstGeom prst="irregularSeal2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Explosion 1 12"/>
            <p:cNvSpPr/>
            <p:nvPr/>
          </p:nvSpPr>
          <p:spPr>
            <a:xfrm rot="8861026">
              <a:off x="-825421" y="5339092"/>
              <a:ext cx="2108040" cy="1513814"/>
            </a:xfrm>
            <a:prstGeom prst="irregularSeal1">
              <a:avLst/>
            </a:prstGeom>
            <a:gradFill flip="none" rotWithShape="1">
              <a:gsLst>
                <a:gs pos="0">
                  <a:srgbClr val="FFFF00"/>
                </a:gs>
                <a:gs pos="50000">
                  <a:srgbClr val="FFFF66"/>
                </a:gs>
                <a:gs pos="100000">
                  <a:srgbClr val="FFFF66"/>
                </a:gs>
              </a:gsLst>
              <a:path path="circle">
                <a:fillToRect l="100000" t="100000"/>
              </a:path>
              <a:tileRect r="-100000" b="-10000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 rot="19507298">
              <a:off x="-66053" y="5791200"/>
              <a:ext cx="60625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600" dirty="0" smtClean="0"/>
                <a:t>8.5</a:t>
              </a:r>
              <a:endParaRPr lang="en-US" sz="2600" dirty="0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0648 C -0.00712 -0.0037 -0.01319 -0.00255 -0.01979 -0.00255 " pathEditMode="relative" rAng="0" ptsTypes="fA">
                                      <p:cBhvr>
                                        <p:cTn id="24" dur="2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8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haroni" pitchFamily="2" charset="-79"/>
                <a:cs typeface="Aharoni" pitchFamily="2" charset="-79"/>
              </a:rPr>
              <a:t>Inductive Reasoning</a:t>
            </a:r>
            <a:endParaRPr lang="en-US" sz="2400" b="1" dirty="0">
              <a:ln w="50800"/>
              <a:solidFill>
                <a:schemeClr val="bg1">
                  <a:shade val="5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2331" y="1066800"/>
            <a:ext cx="84168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Show that each of the following statements is false by providing a </a:t>
            </a:r>
            <a:r>
              <a:rPr lang="en-US" sz="2200" b="1" dirty="0" smtClean="0"/>
              <a:t>COUNTEREXAMPLE:</a:t>
            </a:r>
            <a:endParaRPr lang="en-US" sz="2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27131" y="2202359"/>
            <a:ext cx="841686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6.  The sum of a negative and positive number is always positive.</a:t>
            </a:r>
          </a:p>
          <a:p>
            <a:endParaRPr lang="en-US" sz="2200" b="1" dirty="0" smtClean="0"/>
          </a:p>
          <a:p>
            <a:pPr marL="457200" indent="-457200">
              <a:buAutoNum type="arabicPeriod" startAt="7"/>
            </a:pPr>
            <a:r>
              <a:rPr lang="en-US" sz="2200" b="1" dirty="0" smtClean="0"/>
              <a:t>When you add two numbers, the answer is always greater than the </a:t>
            </a:r>
          </a:p>
          <a:p>
            <a:pPr marL="457200" indent="-457200"/>
            <a:r>
              <a:rPr lang="en-US" sz="2200" b="1" dirty="0" smtClean="0"/>
              <a:t>	numbers.</a:t>
            </a:r>
          </a:p>
          <a:p>
            <a:endParaRPr lang="en-US" sz="2200" b="1" dirty="0" smtClean="0"/>
          </a:p>
          <a:p>
            <a:r>
              <a:rPr lang="en-US" sz="2200" b="1" dirty="0" smtClean="0"/>
              <a:t>8.  Every even number is divisible by three.</a:t>
            </a:r>
          </a:p>
          <a:p>
            <a:endParaRPr lang="en-US" sz="2200" b="1" dirty="0" smtClean="0"/>
          </a:p>
          <a:p>
            <a:r>
              <a:rPr lang="en-US" sz="2200" b="1" dirty="0" smtClean="0"/>
              <a:t>9.  The product of two negative numbers is always positive.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rul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424948">
            <a:off x="4349423" y="-5686106"/>
            <a:ext cx="13982967" cy="18485958"/>
          </a:xfrm>
          <a:prstGeom prst="rect">
            <a:avLst/>
          </a:prstGeom>
          <a:noFill/>
        </p:spPr>
      </p:pic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Using a Ruler and Protractor</a:t>
            </a:r>
            <a:endParaRPr 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4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990600"/>
            <a:ext cx="48507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How to use a ruler to measure in </a:t>
            </a:r>
            <a:r>
              <a:rPr lang="en-US" sz="2200" b="1" dirty="0" smtClean="0"/>
              <a:t>INCHES</a:t>
            </a:r>
            <a:endParaRPr lang="en-US" sz="2200" b="1" dirty="0"/>
          </a:p>
        </p:txBody>
      </p:sp>
      <p:graphicFrame>
        <p:nvGraphicFramePr>
          <p:cNvPr id="29703" name="Object 7"/>
          <p:cNvGraphicFramePr>
            <a:graphicFrameLocks noChangeAspect="1"/>
          </p:cNvGraphicFramePr>
          <p:nvPr/>
        </p:nvGraphicFramePr>
        <p:xfrm>
          <a:off x="1447800" y="2895600"/>
          <a:ext cx="414338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0" name="Equation" r:id="rId5" imgW="139680" imgH="177480" progId="Equation.DSMT4">
                  <p:embed/>
                </p:oleObj>
              </mc:Choice>
              <mc:Fallback>
                <p:oleObj name="Equation" r:id="rId5" imgW="139680" imgH="1774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895600"/>
                        <a:ext cx="414338" cy="528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4670425" y="2914650"/>
          <a:ext cx="30162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1" name="Equation" r:id="rId7" imgW="101520" imgH="164880" progId="Equation.DSMT4">
                  <p:embed/>
                </p:oleObj>
              </mc:Choice>
              <mc:Fallback>
                <p:oleObj name="Equation" r:id="rId7" imgW="101520" imgH="1648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0425" y="2914650"/>
                        <a:ext cx="301625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3124201" y="2940284"/>
          <a:ext cx="375632" cy="488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2" name="Equation" r:id="rId9" imgW="253800" imgH="330120" progId="Equation.DSMT4">
                  <p:embed/>
                </p:oleObj>
              </mc:Choice>
              <mc:Fallback>
                <p:oleObj name="Equation" r:id="rId9" imgW="253800" imgH="3301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1" y="2940284"/>
                        <a:ext cx="375632" cy="4887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2362200" y="2590800"/>
          <a:ext cx="304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3" name="Equation" r:id="rId11" imgW="228600" imgH="304560" progId="Equation.3">
                  <p:embed/>
                </p:oleObj>
              </mc:Choice>
              <mc:Fallback>
                <p:oleObj name="Equation" r:id="rId11" imgW="228600" imgH="30456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590800"/>
                        <a:ext cx="304800" cy="4064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86" name="Object 14"/>
          <p:cNvGraphicFramePr>
            <a:graphicFrameLocks noChangeAspect="1"/>
          </p:cNvGraphicFramePr>
          <p:nvPr/>
        </p:nvGraphicFramePr>
        <p:xfrm>
          <a:off x="3886200" y="2667000"/>
          <a:ext cx="304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4" name="Equation" r:id="rId13" imgW="228600" imgH="304560" progId="Equation.3">
                  <p:embed/>
                </p:oleObj>
              </mc:Choice>
              <mc:Fallback>
                <p:oleObj name="Equation" r:id="rId13" imgW="228600" imgH="30456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2667000"/>
                        <a:ext cx="304800" cy="4064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87" name="Object 15"/>
          <p:cNvGraphicFramePr>
            <a:graphicFrameLocks noChangeAspect="1"/>
          </p:cNvGraphicFramePr>
          <p:nvPr/>
        </p:nvGraphicFramePr>
        <p:xfrm>
          <a:off x="1905000" y="2514600"/>
          <a:ext cx="304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5" name="Equation" r:id="rId15" imgW="228600" imgH="304560" progId="Equation.3">
                  <p:embed/>
                </p:oleObj>
              </mc:Choice>
              <mc:Fallback>
                <p:oleObj name="Equation" r:id="rId15" imgW="228600" imgH="30456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514600"/>
                        <a:ext cx="304800" cy="4064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88" name="Object 16"/>
          <p:cNvGraphicFramePr>
            <a:graphicFrameLocks noChangeAspect="1"/>
          </p:cNvGraphicFramePr>
          <p:nvPr/>
        </p:nvGraphicFramePr>
        <p:xfrm>
          <a:off x="2743200" y="2514600"/>
          <a:ext cx="304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6" name="Equation" r:id="rId17" imgW="228600" imgH="304560" progId="Equation.3">
                  <p:embed/>
                </p:oleObj>
              </mc:Choice>
              <mc:Fallback>
                <p:oleObj name="Equation" r:id="rId17" imgW="228600" imgH="30456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514600"/>
                        <a:ext cx="304800" cy="4064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89" name="Object 17"/>
          <p:cNvGraphicFramePr>
            <a:graphicFrameLocks noChangeAspect="1"/>
          </p:cNvGraphicFramePr>
          <p:nvPr/>
        </p:nvGraphicFramePr>
        <p:xfrm>
          <a:off x="3505200" y="2438400"/>
          <a:ext cx="304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7" name="Equation" r:id="rId19" imgW="228600" imgH="304560" progId="Equation.3">
                  <p:embed/>
                </p:oleObj>
              </mc:Choice>
              <mc:Fallback>
                <p:oleObj name="Equation" r:id="rId19" imgW="228600" imgH="30456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438400"/>
                        <a:ext cx="304800" cy="4064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90" name="Object 18"/>
          <p:cNvGraphicFramePr>
            <a:graphicFrameLocks noChangeAspect="1"/>
          </p:cNvGraphicFramePr>
          <p:nvPr/>
        </p:nvGraphicFramePr>
        <p:xfrm>
          <a:off x="4267200" y="2438400"/>
          <a:ext cx="304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8" name="Equation" r:id="rId21" imgW="228600" imgH="304560" progId="Equation.3">
                  <p:embed/>
                </p:oleObj>
              </mc:Choice>
              <mc:Fallback>
                <p:oleObj name="Equation" r:id="rId21" imgW="228600" imgH="30456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438400"/>
                        <a:ext cx="304800" cy="4064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rul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424948">
            <a:off x="2441612" y="-2279734"/>
            <a:ext cx="8429625" cy="11144251"/>
          </a:xfrm>
          <a:prstGeom prst="rect">
            <a:avLst/>
          </a:prstGeom>
          <a:noFill/>
        </p:spPr>
      </p:pic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Using a Ruler and Protractor</a:t>
            </a:r>
            <a:endParaRPr 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4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990600"/>
            <a:ext cx="48507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How to use a ruler to measure in </a:t>
            </a:r>
            <a:r>
              <a:rPr lang="en-US" sz="2200" b="1" dirty="0" smtClean="0"/>
              <a:t>INCHES</a:t>
            </a:r>
            <a:endParaRPr lang="en-US" sz="2200" b="1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38200" y="2362200"/>
            <a:ext cx="640080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7616122" y="627088"/>
            <a:ext cx="1600200" cy="1822356"/>
            <a:chOff x="7616122" y="627088"/>
            <a:chExt cx="1600200" cy="1822356"/>
          </a:xfrm>
        </p:grpSpPr>
        <p:grpSp>
          <p:nvGrpSpPr>
            <p:cNvPr id="8" name="Group 7"/>
            <p:cNvGrpSpPr/>
            <p:nvPr/>
          </p:nvGrpSpPr>
          <p:grpSpPr>
            <a:xfrm rot="3309660">
              <a:off x="7505044" y="738166"/>
              <a:ext cx="1822356" cy="1600200"/>
              <a:chOff x="-825421" y="5257800"/>
              <a:chExt cx="2197021" cy="1600200"/>
            </a:xfrm>
          </p:grpSpPr>
          <p:sp>
            <p:nvSpPr>
              <p:cNvPr id="9" name="Explosion 2 8"/>
              <p:cNvSpPr/>
              <p:nvPr/>
            </p:nvSpPr>
            <p:spPr>
              <a:xfrm>
                <a:off x="-762000" y="5257800"/>
                <a:ext cx="2133600" cy="1600200"/>
              </a:xfrm>
              <a:prstGeom prst="irregularSeal2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Explosion 1 9"/>
              <p:cNvSpPr/>
              <p:nvPr/>
            </p:nvSpPr>
            <p:spPr>
              <a:xfrm rot="8861026">
                <a:off x="-825421" y="5339092"/>
                <a:ext cx="2108040" cy="1513814"/>
              </a:xfrm>
              <a:prstGeom prst="irregularSeal1">
                <a:avLst/>
              </a:prstGeom>
              <a:gradFill flip="none" rotWithShape="1">
                <a:gsLst>
                  <a:gs pos="0">
                    <a:srgbClr val="FFFF00"/>
                  </a:gs>
                  <a:gs pos="50000">
                    <a:srgbClr val="FFFF66"/>
                  </a:gs>
                  <a:gs pos="100000">
                    <a:srgbClr val="FFFF66"/>
                  </a:gs>
                </a:gsLst>
                <a:path path="circle">
                  <a:fillToRect l="100000" t="100000"/>
                </a:path>
                <a:tileRect r="-100000" b="-10000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 rot="19507298">
                <a:off x="144709" y="5791200"/>
                <a:ext cx="184731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2600" dirty="0"/>
              </a:p>
            </p:txBody>
          </p:sp>
        </p:grpSp>
        <p:graphicFrame>
          <p:nvGraphicFramePr>
            <p:cNvPr id="2" name="Object 7"/>
            <p:cNvGraphicFramePr>
              <a:graphicFrameLocks noChangeAspect="1"/>
            </p:cNvGraphicFramePr>
            <p:nvPr/>
          </p:nvGraphicFramePr>
          <p:xfrm>
            <a:off x="8001000" y="993808"/>
            <a:ext cx="584200" cy="9654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501" name="Equation" r:id="rId5" imgW="253800" imgH="419040" progId="Equation.DSMT4">
                    <p:embed/>
                  </p:oleObj>
                </mc:Choice>
                <mc:Fallback>
                  <p:oleObj name="Equation" r:id="rId5" imgW="253800" imgH="41904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01000" y="993808"/>
                          <a:ext cx="584200" cy="96546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7154" name="Picture 2" descr="P:\scan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6857999" y="-5667496"/>
            <a:ext cx="4572000" cy="18345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http://rds.yahoo.com/_ylt=A0WTb_honQZMjjUASJmjzbkF/SIG=12co3qca4/EXP=1275588328/**http%3a/www.mathsisfun.com/geometry/images/protracto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48937" y="2005148"/>
            <a:ext cx="6248400" cy="35685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990600"/>
            <a:ext cx="64093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How to Find the measure of an angle with a protractor.</a:t>
            </a:r>
            <a:endParaRPr lang="en-US" sz="2200" b="1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 flipH="1" flipV="1">
            <a:off x="2133600" y="2971800"/>
            <a:ext cx="2362200" cy="1905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362200" y="5103812"/>
            <a:ext cx="29718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http://rds.yahoo.com/_ylt=A0WTb_honQZMjjUASJmjzbkF/SIG=12co3qca4/EXP=1275588328/**http%3a/www.mathsisfun.com/geometry/images/protracto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371600"/>
            <a:ext cx="3179697" cy="1815991"/>
          </a:xfrm>
          <a:prstGeom prst="rect">
            <a:avLst/>
          </a:prstGeom>
          <a:noFill/>
        </p:spPr>
      </p:pic>
      <p:sp>
        <p:nvSpPr>
          <p:cNvPr id="14" name="Up Arrow 13"/>
          <p:cNvSpPr/>
          <p:nvPr/>
        </p:nvSpPr>
        <p:spPr>
          <a:xfrm rot="19567170">
            <a:off x="5163507" y="5209885"/>
            <a:ext cx="339554" cy="781630"/>
          </a:xfrm>
          <a:prstGeom prst="upArrow">
            <a:avLst/>
          </a:prstGeom>
          <a:solidFill>
            <a:srgbClr val="FF33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Up Arrow 14"/>
          <p:cNvSpPr/>
          <p:nvPr/>
        </p:nvSpPr>
        <p:spPr>
          <a:xfrm>
            <a:off x="3505200" y="5181600"/>
            <a:ext cx="304800" cy="762000"/>
          </a:xfrm>
          <a:prstGeom prst="up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 rot="13518165">
            <a:off x="4593815" y="1812110"/>
            <a:ext cx="267981" cy="1011630"/>
          </a:xfrm>
          <a:prstGeom prst="upArrow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Up Arrow 12"/>
          <p:cNvSpPr/>
          <p:nvPr/>
        </p:nvSpPr>
        <p:spPr>
          <a:xfrm rot="7078846">
            <a:off x="1389460" y="3897004"/>
            <a:ext cx="337092" cy="1605902"/>
          </a:xfrm>
          <a:prstGeom prst="upArrow">
            <a:avLst/>
          </a:prstGeom>
          <a:solidFill>
            <a:srgbClr val="66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0" y="3505200"/>
            <a:ext cx="2590801" cy="923330"/>
          </a:xfrm>
          <a:prstGeom prst="rect">
            <a:avLst/>
          </a:prstGeom>
          <a:solidFill>
            <a:srgbClr val="66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Line up the corner (VERTEX) with the center of the protractor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09800" y="5934670"/>
            <a:ext cx="2590801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Line up the side of the angle with a bottom line in a protractor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86400" y="5715000"/>
            <a:ext cx="2666999" cy="923330"/>
          </a:xfrm>
          <a:prstGeom prst="rect">
            <a:avLst/>
          </a:prstGeom>
          <a:solidFill>
            <a:srgbClr val="FF33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Which set of numbers should you use?</a:t>
            </a:r>
          </a:p>
          <a:p>
            <a:pPr algn="ctr"/>
            <a:r>
              <a:rPr lang="en-US" dirty="0" smtClean="0"/>
              <a:t>The ones that start at zero  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876800" y="1371600"/>
            <a:ext cx="2590801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So what is the angle measure?</a:t>
            </a:r>
            <a:endParaRPr lang="en-US" dirty="0"/>
          </a:p>
        </p:txBody>
      </p:sp>
      <p:grpSp>
        <p:nvGrpSpPr>
          <p:cNvPr id="2" name="Group 17"/>
          <p:cNvGrpSpPr/>
          <p:nvPr/>
        </p:nvGrpSpPr>
        <p:grpSpPr>
          <a:xfrm>
            <a:off x="5334000" y="2895600"/>
            <a:ext cx="1600200" cy="1822356"/>
            <a:chOff x="7616122" y="627088"/>
            <a:chExt cx="1600200" cy="1822356"/>
          </a:xfrm>
        </p:grpSpPr>
        <p:grpSp>
          <p:nvGrpSpPr>
            <p:cNvPr id="3" name="Group 7"/>
            <p:cNvGrpSpPr/>
            <p:nvPr/>
          </p:nvGrpSpPr>
          <p:grpSpPr>
            <a:xfrm rot="3309660">
              <a:off x="7505044" y="738166"/>
              <a:ext cx="1822356" cy="1600200"/>
              <a:chOff x="-825421" y="5257800"/>
              <a:chExt cx="2197021" cy="1600200"/>
            </a:xfrm>
          </p:grpSpPr>
          <p:sp>
            <p:nvSpPr>
              <p:cNvPr id="24" name="Explosion 2 23"/>
              <p:cNvSpPr/>
              <p:nvPr/>
            </p:nvSpPr>
            <p:spPr>
              <a:xfrm>
                <a:off x="-762000" y="5257800"/>
                <a:ext cx="2133600" cy="1600200"/>
              </a:xfrm>
              <a:prstGeom prst="irregularSeal2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Explosion 1 24"/>
              <p:cNvSpPr/>
              <p:nvPr/>
            </p:nvSpPr>
            <p:spPr>
              <a:xfrm rot="8861026">
                <a:off x="-825421" y="5339092"/>
                <a:ext cx="2108040" cy="1513814"/>
              </a:xfrm>
              <a:prstGeom prst="irregularSeal1">
                <a:avLst/>
              </a:prstGeom>
              <a:gradFill flip="none" rotWithShape="1">
                <a:gsLst>
                  <a:gs pos="0">
                    <a:srgbClr val="FFFF00"/>
                  </a:gs>
                  <a:gs pos="50000">
                    <a:srgbClr val="FFFF66"/>
                  </a:gs>
                  <a:gs pos="100000">
                    <a:srgbClr val="FFFF66"/>
                  </a:gs>
                </a:gsLst>
                <a:path path="circle">
                  <a:fillToRect l="100000" t="100000"/>
                </a:path>
                <a:tileRect r="-100000" b="-10000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 rot="19507298">
                <a:off x="144709" y="5791200"/>
                <a:ext cx="184731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2600" dirty="0"/>
              </a:p>
            </p:txBody>
          </p:sp>
        </p:grpSp>
        <p:graphicFrame>
          <p:nvGraphicFramePr>
            <p:cNvPr id="23" name="Object 7"/>
            <p:cNvGraphicFramePr>
              <a:graphicFrameLocks noChangeAspect="1"/>
            </p:cNvGraphicFramePr>
            <p:nvPr/>
          </p:nvGraphicFramePr>
          <p:xfrm>
            <a:off x="8000297" y="1227163"/>
            <a:ext cx="584200" cy="496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8484" name="Equation" r:id="rId4" imgW="253800" imgH="215640" progId="Equation.DSMT4">
                    <p:embed/>
                  </p:oleObj>
                </mc:Choice>
                <mc:Fallback>
                  <p:oleObj name="Equation" r:id="rId4" imgW="253800" imgH="21564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00297" y="1227163"/>
                          <a:ext cx="584200" cy="4968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" name="Flowchart: Document 26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Using a Ruler and Protractor</a:t>
            </a:r>
            <a:endParaRPr 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6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3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8178" name="Picture 2" descr="P:\scan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355891">
            <a:off x="1254098" y="-1373124"/>
            <a:ext cx="6371977" cy="9129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7162800" y="5791200"/>
            <a:ext cx="304800" cy="30480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Document 26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Using a Ruler and Protractor</a:t>
            </a:r>
            <a:endParaRPr 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200" y="990600"/>
            <a:ext cx="89915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/>
              <a:t>Decide if each of the following angles is </a:t>
            </a:r>
            <a:r>
              <a:rPr lang="en-US" sz="2200" b="1" dirty="0" smtClean="0"/>
              <a:t>ACUTE, OBTUSE, RIGHT, </a:t>
            </a:r>
            <a:r>
              <a:rPr lang="en-US" sz="2200" dirty="0" smtClean="0"/>
              <a:t>or</a:t>
            </a:r>
            <a:r>
              <a:rPr lang="en-US" sz="2200" b="1" dirty="0" smtClean="0"/>
              <a:t> STRAIGHT</a:t>
            </a:r>
            <a:endParaRPr lang="en-US" sz="2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0" y="1600200"/>
            <a:ext cx="6064481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/>
              <a:t>1.			2.			3.</a:t>
            </a:r>
          </a:p>
          <a:p>
            <a:endParaRPr lang="en-US" sz="2200" b="1" dirty="0" smtClean="0"/>
          </a:p>
          <a:p>
            <a:endParaRPr lang="en-US" sz="2200" b="1" dirty="0" smtClean="0"/>
          </a:p>
          <a:p>
            <a:endParaRPr lang="en-US" sz="2200" b="1" dirty="0" smtClean="0"/>
          </a:p>
          <a:p>
            <a:endParaRPr lang="en-US" sz="2200" b="1" dirty="0" smtClean="0"/>
          </a:p>
          <a:p>
            <a:endParaRPr lang="en-US" sz="2200" b="1" dirty="0" smtClean="0"/>
          </a:p>
          <a:p>
            <a:endParaRPr lang="en-US" sz="2200" b="1" dirty="0" smtClean="0"/>
          </a:p>
          <a:p>
            <a:r>
              <a:rPr lang="en-US" sz="2200" b="1" dirty="0" smtClean="0"/>
              <a:t>4.			5.			6.</a:t>
            </a:r>
            <a:endParaRPr lang="en-US" sz="2200" b="1" dirty="0"/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685800" y="3581400"/>
            <a:ext cx="20574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16200000" flipV="1">
            <a:off x="-304800" y="2590800"/>
            <a:ext cx="1676400" cy="3048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3695700" y="2476500"/>
            <a:ext cx="198120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0800000">
            <a:off x="3124200" y="2286000"/>
            <a:ext cx="1676400" cy="12954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7086600" y="3581400"/>
            <a:ext cx="18288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0800000">
            <a:off x="6172200" y="3581400"/>
            <a:ext cx="9144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 flipH="1" flipV="1">
            <a:off x="4267200" y="4953000"/>
            <a:ext cx="1447800" cy="838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381000" y="5867400"/>
            <a:ext cx="13716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381000" y="4800600"/>
            <a:ext cx="1219200" cy="10668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rot="10800000" flipV="1">
            <a:off x="2819400" y="6096000"/>
            <a:ext cx="175260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 flipH="1" flipV="1">
            <a:off x="6286500" y="5219700"/>
            <a:ext cx="17526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7162800" y="6096000"/>
            <a:ext cx="15240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7315200" y="35052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Reviews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84" name="Text Box 44"/>
          <p:cNvSpPr txBox="1">
            <a:spLocks noChangeArrowheads="1"/>
          </p:cNvSpPr>
          <p:nvPr/>
        </p:nvSpPr>
        <p:spPr bwMode="auto">
          <a:xfrm>
            <a:off x="1295400" y="1219200"/>
            <a:ext cx="70279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 dirty="0" smtClean="0">
                <a:latin typeface="Times New Roman" pitchFamily="18" charset="0"/>
              </a:rPr>
              <a:t>#1 </a:t>
            </a:r>
            <a:r>
              <a:rPr lang="en-US" sz="2400" b="1" dirty="0">
                <a:latin typeface="Times New Roman" pitchFamily="18" charset="0"/>
              </a:rPr>
              <a:t>How many letters do you need to name a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point</a:t>
            </a:r>
            <a:r>
              <a:rPr lang="en-US" sz="2400" b="1" dirty="0">
                <a:latin typeface="Times New Roman" pitchFamily="18" charset="0"/>
              </a:rPr>
              <a:t>?</a:t>
            </a:r>
          </a:p>
          <a:p>
            <a:pPr algn="l"/>
            <a:r>
              <a:rPr lang="en-US" sz="2400" b="1" dirty="0" smtClean="0">
                <a:latin typeface="Times New Roman" pitchFamily="18" charset="0"/>
              </a:rPr>
              <a:t>#2 </a:t>
            </a:r>
            <a:r>
              <a:rPr lang="en-US" sz="2400" b="1" dirty="0">
                <a:latin typeface="Times New Roman" pitchFamily="18" charset="0"/>
              </a:rPr>
              <a:t>What is the difference between a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line</a:t>
            </a:r>
            <a:r>
              <a:rPr lang="en-US" sz="2400" b="1" dirty="0">
                <a:latin typeface="Times New Roman" pitchFamily="18" charset="0"/>
              </a:rPr>
              <a:t> and a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ray</a:t>
            </a:r>
            <a:r>
              <a:rPr lang="en-US" sz="2400" b="1" dirty="0">
                <a:latin typeface="Times New Roman" pitchFamily="18" charset="0"/>
              </a:rPr>
              <a:t>?</a:t>
            </a:r>
          </a:p>
          <a:p>
            <a:pPr algn="l"/>
            <a:r>
              <a:rPr lang="en-US" sz="2400" b="1" dirty="0" smtClean="0">
                <a:latin typeface="Times New Roman" pitchFamily="18" charset="0"/>
              </a:rPr>
              <a:t>#3 </a:t>
            </a:r>
            <a:r>
              <a:rPr lang="en-US" sz="2400" b="1" dirty="0">
                <a:latin typeface="Times New Roman" pitchFamily="18" charset="0"/>
              </a:rPr>
              <a:t>How many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endpoints</a:t>
            </a:r>
            <a:r>
              <a:rPr lang="en-US" sz="2400" b="1" dirty="0">
                <a:latin typeface="Times New Roman" pitchFamily="18" charset="0"/>
              </a:rPr>
              <a:t> does a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ray</a:t>
            </a:r>
            <a:r>
              <a:rPr lang="en-US" sz="2400" b="1" dirty="0">
                <a:latin typeface="Times New Roman" pitchFamily="18" charset="0"/>
              </a:rPr>
              <a:t> have?</a:t>
            </a:r>
          </a:p>
          <a:p>
            <a:pPr algn="l"/>
            <a:r>
              <a:rPr lang="en-US" sz="2400" b="1" dirty="0" smtClean="0">
                <a:latin typeface="Times New Roman" pitchFamily="18" charset="0"/>
              </a:rPr>
              <a:t>#4  </a:t>
            </a:r>
            <a:r>
              <a:rPr lang="en-US" sz="2400" b="1" dirty="0">
                <a:latin typeface="Times New Roman" pitchFamily="18" charset="0"/>
              </a:rPr>
              <a:t>What do we call an infinite flat surface?</a:t>
            </a:r>
          </a:p>
          <a:p>
            <a:pPr algn="l"/>
            <a:r>
              <a:rPr lang="en-US" sz="2400" b="1" dirty="0" smtClean="0">
                <a:latin typeface="Times New Roman" pitchFamily="18" charset="0"/>
              </a:rPr>
              <a:t>#5 </a:t>
            </a:r>
            <a:r>
              <a:rPr lang="en-US" sz="2400" b="1" dirty="0">
                <a:latin typeface="Times New Roman" pitchFamily="18" charset="0"/>
              </a:rPr>
              <a:t>What is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vertex</a:t>
            </a:r>
            <a:r>
              <a:rPr lang="en-US" sz="2400" b="1" dirty="0">
                <a:latin typeface="Times New Roman" pitchFamily="18" charset="0"/>
              </a:rPr>
              <a:t> of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angle</a:t>
            </a:r>
            <a:r>
              <a:rPr lang="en-US" sz="2400" b="1" dirty="0">
                <a:latin typeface="Times New Roman" pitchFamily="18" charset="0"/>
              </a:rPr>
              <a:t>               ?</a:t>
            </a:r>
          </a:p>
          <a:p>
            <a:pPr algn="l"/>
            <a:r>
              <a:rPr lang="en-US" sz="2400" b="1" dirty="0" smtClean="0">
                <a:latin typeface="Times New Roman" pitchFamily="18" charset="0"/>
              </a:rPr>
              <a:t>#6 </a:t>
            </a:r>
            <a:r>
              <a:rPr lang="en-US" sz="2400" b="1" dirty="0">
                <a:latin typeface="Times New Roman" pitchFamily="18" charset="0"/>
              </a:rPr>
              <a:t>What is the other name for the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angle</a:t>
            </a:r>
            <a:r>
              <a:rPr lang="en-US" sz="2400" b="1" dirty="0">
                <a:latin typeface="Times New Roman" pitchFamily="18" charset="0"/>
              </a:rPr>
              <a:t> in # 13?</a:t>
            </a:r>
          </a:p>
          <a:p>
            <a:pPr algn="l"/>
            <a:r>
              <a:rPr lang="en-US" sz="2400" b="1" dirty="0" smtClean="0">
                <a:latin typeface="Times New Roman" pitchFamily="18" charset="0"/>
              </a:rPr>
              <a:t>#7 </a:t>
            </a:r>
            <a:r>
              <a:rPr lang="en-US" sz="2400" b="1" dirty="0">
                <a:latin typeface="Times New Roman" pitchFamily="18" charset="0"/>
              </a:rPr>
              <a:t>What are the “sides” of an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angle</a:t>
            </a:r>
            <a:r>
              <a:rPr lang="en-US" sz="2400" b="1" dirty="0">
                <a:latin typeface="Times New Roman" pitchFamily="18" charset="0"/>
              </a:rPr>
              <a:t> made of?</a:t>
            </a:r>
          </a:p>
          <a:p>
            <a:pPr algn="l"/>
            <a:r>
              <a:rPr lang="en-US" sz="2400" b="1" dirty="0" smtClean="0">
                <a:latin typeface="Times New Roman" pitchFamily="18" charset="0"/>
              </a:rPr>
              <a:t>#8 </a:t>
            </a:r>
            <a:r>
              <a:rPr lang="en-US" sz="2400" b="1" dirty="0">
                <a:latin typeface="Times New Roman" pitchFamily="18" charset="0"/>
              </a:rPr>
              <a:t>How many letters do you need to name a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plane</a:t>
            </a:r>
            <a:r>
              <a:rPr lang="en-US" sz="2400" b="1" dirty="0">
                <a:latin typeface="Times New Roman" pitchFamily="18" charset="0"/>
              </a:rPr>
              <a:t>?</a:t>
            </a:r>
          </a:p>
          <a:p>
            <a:pPr algn="l"/>
            <a:r>
              <a:rPr lang="en-US" sz="2400" b="1" dirty="0">
                <a:latin typeface="Times New Roman" pitchFamily="18" charset="0"/>
              </a:rPr>
              <a:t>Name each of these:</a:t>
            </a:r>
          </a:p>
          <a:p>
            <a:pPr algn="l"/>
            <a:r>
              <a:rPr lang="en-US" sz="2400" b="1" dirty="0" smtClean="0">
                <a:latin typeface="Times New Roman" pitchFamily="18" charset="0"/>
              </a:rPr>
              <a:t>#9</a:t>
            </a:r>
            <a:r>
              <a:rPr lang="en-US" sz="2400" b="1" dirty="0">
                <a:latin typeface="Times New Roman" pitchFamily="18" charset="0"/>
              </a:rPr>
              <a:t>		#</a:t>
            </a:r>
            <a:r>
              <a:rPr lang="en-US" sz="2400" b="1" dirty="0" smtClean="0">
                <a:latin typeface="Times New Roman" pitchFamily="18" charset="0"/>
              </a:rPr>
              <a:t>10</a:t>
            </a:r>
            <a:r>
              <a:rPr lang="en-US" sz="2400" b="1" dirty="0">
                <a:latin typeface="Times New Roman" pitchFamily="18" charset="0"/>
              </a:rPr>
              <a:t>		#</a:t>
            </a:r>
            <a:r>
              <a:rPr lang="en-US" sz="2400" b="1" dirty="0" smtClean="0">
                <a:latin typeface="Times New Roman" pitchFamily="18" charset="0"/>
              </a:rPr>
              <a:t>11</a:t>
            </a:r>
            <a:r>
              <a:rPr lang="en-US" sz="2400" b="1" dirty="0">
                <a:latin typeface="Times New Roman" pitchFamily="18" charset="0"/>
              </a:rPr>
              <a:t>		</a:t>
            </a:r>
            <a:r>
              <a:rPr lang="en-US" sz="2400" b="1" dirty="0" smtClean="0">
                <a:latin typeface="Times New Roman" pitchFamily="18" charset="0"/>
              </a:rPr>
              <a:t>#12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35886" name="Line 46"/>
          <p:cNvSpPr>
            <a:spLocks noChangeShapeType="1"/>
          </p:cNvSpPr>
          <p:nvPr/>
        </p:nvSpPr>
        <p:spPr bwMode="auto">
          <a:xfrm>
            <a:off x="1600200" y="5181600"/>
            <a:ext cx="152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87" name="Line 47"/>
          <p:cNvSpPr>
            <a:spLocks noChangeShapeType="1"/>
          </p:cNvSpPr>
          <p:nvPr/>
        </p:nvSpPr>
        <p:spPr bwMode="auto">
          <a:xfrm>
            <a:off x="3429000" y="5181600"/>
            <a:ext cx="152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88" name="Line 48"/>
          <p:cNvSpPr>
            <a:spLocks noChangeShapeType="1"/>
          </p:cNvSpPr>
          <p:nvPr/>
        </p:nvSpPr>
        <p:spPr bwMode="auto">
          <a:xfrm>
            <a:off x="5181600" y="5181600"/>
            <a:ext cx="1600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89" name="Line 49"/>
          <p:cNvSpPr>
            <a:spLocks noChangeShapeType="1"/>
          </p:cNvSpPr>
          <p:nvPr/>
        </p:nvSpPr>
        <p:spPr bwMode="auto">
          <a:xfrm>
            <a:off x="7162800" y="5181600"/>
            <a:ext cx="1676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5891" name="Oval 51"/>
          <p:cNvSpPr>
            <a:spLocks noChangeArrowheads="1"/>
          </p:cNvSpPr>
          <p:nvPr/>
        </p:nvSpPr>
        <p:spPr bwMode="auto">
          <a:xfrm>
            <a:off x="1600200" y="5181600"/>
            <a:ext cx="76200" cy="762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92" name="Oval 52"/>
          <p:cNvSpPr>
            <a:spLocks noChangeArrowheads="1"/>
          </p:cNvSpPr>
          <p:nvPr/>
        </p:nvSpPr>
        <p:spPr bwMode="auto">
          <a:xfrm>
            <a:off x="2667000" y="5181600"/>
            <a:ext cx="76200" cy="762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93" name="Oval 53"/>
          <p:cNvSpPr>
            <a:spLocks noChangeArrowheads="1"/>
          </p:cNvSpPr>
          <p:nvPr/>
        </p:nvSpPr>
        <p:spPr bwMode="auto">
          <a:xfrm>
            <a:off x="3429000" y="5181600"/>
            <a:ext cx="76200" cy="762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94" name="Oval 54"/>
          <p:cNvSpPr>
            <a:spLocks noChangeArrowheads="1"/>
          </p:cNvSpPr>
          <p:nvPr/>
        </p:nvSpPr>
        <p:spPr bwMode="auto">
          <a:xfrm>
            <a:off x="4876800" y="5181600"/>
            <a:ext cx="76200" cy="762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95" name="Oval 55"/>
          <p:cNvSpPr>
            <a:spLocks noChangeArrowheads="1"/>
          </p:cNvSpPr>
          <p:nvPr/>
        </p:nvSpPr>
        <p:spPr bwMode="auto">
          <a:xfrm>
            <a:off x="5486400" y="5181600"/>
            <a:ext cx="76200" cy="762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96" name="Oval 56"/>
          <p:cNvSpPr>
            <a:spLocks noChangeArrowheads="1"/>
          </p:cNvSpPr>
          <p:nvPr/>
        </p:nvSpPr>
        <p:spPr bwMode="auto">
          <a:xfrm>
            <a:off x="6705600" y="5181600"/>
            <a:ext cx="76200" cy="762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97" name="Oval 57"/>
          <p:cNvSpPr>
            <a:spLocks noChangeArrowheads="1"/>
          </p:cNvSpPr>
          <p:nvPr/>
        </p:nvSpPr>
        <p:spPr bwMode="auto">
          <a:xfrm>
            <a:off x="7467600" y="5181600"/>
            <a:ext cx="76200" cy="762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98" name="Oval 58"/>
          <p:cNvSpPr>
            <a:spLocks noChangeArrowheads="1"/>
          </p:cNvSpPr>
          <p:nvPr/>
        </p:nvSpPr>
        <p:spPr bwMode="auto">
          <a:xfrm>
            <a:off x="8382000" y="5181600"/>
            <a:ext cx="76200" cy="762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99" name="Text Box 59"/>
          <p:cNvSpPr txBox="1">
            <a:spLocks noChangeArrowheads="1"/>
          </p:cNvSpPr>
          <p:nvPr/>
        </p:nvSpPr>
        <p:spPr bwMode="auto">
          <a:xfrm>
            <a:off x="1447800" y="52578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T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5900" name="Text Box 60"/>
          <p:cNvSpPr txBox="1">
            <a:spLocks noChangeArrowheads="1"/>
          </p:cNvSpPr>
          <p:nvPr/>
        </p:nvSpPr>
        <p:spPr bwMode="auto">
          <a:xfrm>
            <a:off x="2438400" y="5257800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G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5901" name="Text Box 61"/>
          <p:cNvSpPr txBox="1">
            <a:spLocks noChangeArrowheads="1"/>
          </p:cNvSpPr>
          <p:nvPr/>
        </p:nvSpPr>
        <p:spPr bwMode="auto">
          <a:xfrm>
            <a:off x="3352800" y="52578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P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5902" name="Text Box 62"/>
          <p:cNvSpPr txBox="1">
            <a:spLocks noChangeArrowheads="1"/>
          </p:cNvSpPr>
          <p:nvPr/>
        </p:nvSpPr>
        <p:spPr bwMode="auto">
          <a:xfrm>
            <a:off x="4724400" y="5257800"/>
            <a:ext cx="369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F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5903" name="Text Box 63"/>
          <p:cNvSpPr txBox="1">
            <a:spLocks noChangeArrowheads="1"/>
          </p:cNvSpPr>
          <p:nvPr/>
        </p:nvSpPr>
        <p:spPr bwMode="auto">
          <a:xfrm>
            <a:off x="5410200" y="52578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S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5904" name="Text Box 64"/>
          <p:cNvSpPr txBox="1">
            <a:spLocks noChangeArrowheads="1"/>
          </p:cNvSpPr>
          <p:nvPr/>
        </p:nvSpPr>
        <p:spPr bwMode="auto">
          <a:xfrm>
            <a:off x="6477000" y="5257800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E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5905" name="Text Box 65"/>
          <p:cNvSpPr txBox="1">
            <a:spLocks noChangeArrowheads="1"/>
          </p:cNvSpPr>
          <p:nvPr/>
        </p:nvSpPr>
        <p:spPr bwMode="auto">
          <a:xfrm>
            <a:off x="7315200" y="52578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A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5906" name="Text Box 66"/>
          <p:cNvSpPr txBox="1">
            <a:spLocks noChangeArrowheads="1"/>
          </p:cNvSpPr>
          <p:nvPr/>
        </p:nvSpPr>
        <p:spPr bwMode="auto">
          <a:xfrm>
            <a:off x="8229600" y="52578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400" b="1">
                <a:solidFill>
                  <a:srgbClr val="FF0000"/>
                </a:solidFill>
                <a:latin typeface="Times New Roman" pitchFamily="18" charset="0"/>
              </a:rPr>
              <a:t>R</a:t>
            </a:r>
            <a:endParaRPr lang="en-US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" name="Flowchart: Document 2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Reviews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116739" name="Object 3"/>
          <p:cNvGraphicFramePr>
            <a:graphicFrameLocks noChangeAspect="1"/>
          </p:cNvGraphicFramePr>
          <p:nvPr/>
        </p:nvGraphicFramePr>
        <p:xfrm>
          <a:off x="5567363" y="2743200"/>
          <a:ext cx="833437" cy="343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1" name="Equation" r:id="rId4" imgW="431640" imgH="177480" progId="Equation.3">
                  <p:embed/>
                </p:oleObj>
              </mc:Choice>
              <mc:Fallback>
                <p:oleObj name="Equation" r:id="rId4" imgW="43164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7363" y="2743200"/>
                        <a:ext cx="833437" cy="3431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Document 2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Reviews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3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116739" name="Object 3"/>
          <p:cNvGraphicFramePr>
            <a:graphicFrameLocks noChangeAspect="1"/>
          </p:cNvGraphicFramePr>
          <p:nvPr/>
        </p:nvGraphicFramePr>
        <p:xfrm>
          <a:off x="3921754" y="1066800"/>
          <a:ext cx="574046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4" name="Equation" r:id="rId4" imgW="266400" imgH="241200" progId="Equation.DSMT4">
                  <p:embed/>
                </p:oleObj>
              </mc:Choice>
              <mc:Fallback>
                <p:oleObj name="Equation" r:id="rId4" imgW="266400" imgH="2412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1754" y="1066800"/>
                        <a:ext cx="574046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81000" y="1143000"/>
            <a:ext cx="7120860" cy="5170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200" dirty="0" smtClean="0">
                <a:latin typeface="Comic Sans MS" pitchFamily="66" charset="0"/>
              </a:rPr>
              <a:t>Give another name for  </a:t>
            </a:r>
          </a:p>
          <a:p>
            <a:pPr marL="457200" indent="-457200">
              <a:buAutoNum type="arabicPeriod" startAt="2"/>
            </a:pPr>
            <a:r>
              <a:rPr lang="en-US" sz="2200" dirty="0" smtClean="0">
                <a:latin typeface="Comic Sans MS" pitchFamily="66" charset="0"/>
              </a:rPr>
              <a:t>Draw a pair of opposite rays </a:t>
            </a:r>
          </a:p>
          <a:p>
            <a:pPr marL="457200" indent="-457200">
              <a:buAutoNum type="arabicPeriod" startAt="3"/>
            </a:pPr>
            <a:r>
              <a:rPr lang="en-US" sz="2200" dirty="0" smtClean="0">
                <a:latin typeface="Comic Sans MS" pitchFamily="66" charset="0"/>
              </a:rPr>
              <a:t>What is the intersection of plane M and plane N?</a:t>
            </a:r>
          </a:p>
          <a:p>
            <a:pPr marL="457200" indent="-457200">
              <a:buAutoNum type="arabicPeriod" startAt="3"/>
            </a:pPr>
            <a:endParaRPr lang="en-US" sz="2200" dirty="0" smtClean="0">
              <a:latin typeface="Comic Sans MS" pitchFamily="66" charset="0"/>
            </a:endParaRPr>
          </a:p>
          <a:p>
            <a:pPr marL="457200" indent="-457200">
              <a:buAutoNum type="arabicPeriod" startAt="3"/>
            </a:pPr>
            <a:endParaRPr lang="en-US" sz="2200" dirty="0" smtClean="0">
              <a:latin typeface="Comic Sans MS" pitchFamily="66" charset="0"/>
            </a:endParaRPr>
          </a:p>
          <a:p>
            <a:pPr marL="457200" indent="-457200">
              <a:buAutoNum type="arabicPeriod" startAt="3"/>
            </a:pPr>
            <a:endParaRPr lang="en-US" sz="2200" dirty="0" smtClean="0">
              <a:latin typeface="Comic Sans MS" pitchFamily="66" charset="0"/>
            </a:endParaRPr>
          </a:p>
          <a:p>
            <a:pPr marL="457200" indent="-457200">
              <a:buAutoNum type="arabicPeriod" startAt="4"/>
            </a:pPr>
            <a:r>
              <a:rPr lang="en-US" sz="2200" dirty="0" smtClean="0">
                <a:latin typeface="Comic Sans MS" pitchFamily="66" charset="0"/>
              </a:rPr>
              <a:t>What point is on plane M but NOT</a:t>
            </a:r>
          </a:p>
          <a:p>
            <a:pPr marL="914400" lvl="1" indent="-457200"/>
            <a:r>
              <a:rPr lang="en-US" sz="2200" dirty="0" smtClean="0">
                <a:latin typeface="Comic Sans MS" pitchFamily="66" charset="0"/>
              </a:rPr>
              <a:t>On plane N?</a:t>
            </a:r>
          </a:p>
          <a:p>
            <a:pPr marL="457200" indent="-457200"/>
            <a:endParaRPr lang="en-US" sz="2200" dirty="0" smtClean="0">
              <a:latin typeface="Comic Sans MS" pitchFamily="66" charset="0"/>
            </a:endParaRPr>
          </a:p>
          <a:p>
            <a:pPr marL="457200" indent="-457200">
              <a:buAutoNum type="arabicPeriod" startAt="5"/>
            </a:pPr>
            <a:r>
              <a:rPr lang="en-US" sz="2200" dirty="0" smtClean="0">
                <a:latin typeface="Comic Sans MS" pitchFamily="66" charset="0"/>
              </a:rPr>
              <a:t>Name a line on plane N but NOT on</a:t>
            </a:r>
          </a:p>
          <a:p>
            <a:pPr marL="457200" indent="-457200"/>
            <a:r>
              <a:rPr lang="en-US" sz="2200" dirty="0" smtClean="0">
                <a:latin typeface="Comic Sans MS" pitchFamily="66" charset="0"/>
              </a:rPr>
              <a:t>	plane M.</a:t>
            </a:r>
          </a:p>
          <a:p>
            <a:pPr marL="457200" indent="-457200">
              <a:buAutoNum type="arabicPeriod" startAt="3"/>
            </a:pPr>
            <a:endParaRPr lang="en-US" sz="2200" dirty="0" smtClean="0">
              <a:latin typeface="Comic Sans MS" pitchFamily="66" charset="0"/>
            </a:endParaRPr>
          </a:p>
          <a:p>
            <a:pPr marL="457200" indent="-457200">
              <a:buAutoNum type="arabicPeriod" startAt="3"/>
            </a:pPr>
            <a:endParaRPr lang="en-US" sz="2200" dirty="0" smtClean="0">
              <a:latin typeface="Comic Sans MS" pitchFamily="66" charset="0"/>
            </a:endParaRPr>
          </a:p>
          <a:p>
            <a:pPr marL="457200" indent="-457200">
              <a:buAutoNum type="arabicPeriod" startAt="3"/>
            </a:pPr>
            <a:endParaRPr lang="en-US" sz="2200" dirty="0" smtClean="0">
              <a:latin typeface="Comic Sans MS" pitchFamily="66" charset="0"/>
            </a:endParaRPr>
          </a:p>
          <a:p>
            <a:pPr marL="914400" lvl="1" indent="-457200"/>
            <a:endParaRPr lang="en-US" sz="2200" dirty="0" smtClean="0">
              <a:latin typeface="Comic Sans MS" pitchFamily="66" charset="0"/>
            </a:endParaRPr>
          </a:p>
        </p:txBody>
      </p:sp>
      <p:graphicFrame>
        <p:nvGraphicFramePr>
          <p:cNvPr id="29" name="Object 3"/>
          <p:cNvGraphicFramePr>
            <a:graphicFrameLocks noChangeAspect="1"/>
          </p:cNvGraphicFramePr>
          <p:nvPr/>
        </p:nvGraphicFramePr>
        <p:xfrm>
          <a:off x="4724400" y="1381125"/>
          <a:ext cx="22701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5" name="Equation" r:id="rId6" imgW="1054080" imgH="279360" progId="Equation.DSMT4">
                  <p:embed/>
                </p:oleObj>
              </mc:Choice>
              <mc:Fallback>
                <p:oleObj name="Equation" r:id="rId6" imgW="1054080" imgH="2793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381125"/>
                        <a:ext cx="2270125" cy="600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613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62600" y="2286000"/>
            <a:ext cx="32194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Document 2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itchFamily="2" charset="-79"/>
                <a:cs typeface="Aharoni" pitchFamily="2" charset="-79"/>
              </a:rPr>
              <a:t>Reviews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37196" y="990600"/>
            <a:ext cx="260680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en-US" sz="2000" dirty="0" smtClean="0">
                <a:latin typeface="Comic Sans MS" pitchFamily="66" charset="0"/>
              </a:rPr>
              <a:t>A)   Collinear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B)   Coplanar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C)   Congruent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D)   Counterexample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E)   Intersect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F)   Acute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G)   Obtuse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H)   Right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I)   Straight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J)   Angle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K)   Vertex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L)   Undefined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M)  Line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N)  Conjecture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990600"/>
            <a:ext cx="5987537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en-US" sz="2000" dirty="0" smtClean="0">
                <a:latin typeface="Comic Sans MS" pitchFamily="66" charset="0"/>
              </a:rPr>
              <a:t>1.   Use this to prove a statement is false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2.  Formed by 2 rays with the same endpoint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3.  A statement that might or might not be true.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4.  The same size and shape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5.  On the same plane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6.  The “corner” of an angle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7.  When 2 planes intersect they make a ___.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8.  A 180</a:t>
            </a:r>
            <a:r>
              <a:rPr lang="en-US" sz="2000" baseline="30000" dirty="0" smtClean="0">
                <a:latin typeface="Comic Sans MS" pitchFamily="66" charset="0"/>
              </a:rPr>
              <a:t>0</a:t>
            </a:r>
            <a:r>
              <a:rPr lang="en-US" sz="2000" dirty="0" smtClean="0">
                <a:latin typeface="Comic Sans MS" pitchFamily="66" charset="0"/>
              </a:rPr>
              <a:t> angle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9.  A 90</a:t>
            </a:r>
            <a:r>
              <a:rPr lang="en-US" sz="2000" baseline="30000" dirty="0" smtClean="0">
                <a:latin typeface="Comic Sans MS" pitchFamily="66" charset="0"/>
              </a:rPr>
              <a:t>0</a:t>
            </a:r>
            <a:r>
              <a:rPr lang="en-US" sz="2000" dirty="0" smtClean="0">
                <a:latin typeface="Comic Sans MS" pitchFamily="66" charset="0"/>
              </a:rPr>
              <a:t> angle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10. On the same line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11. An angle more than 90</a:t>
            </a:r>
            <a:r>
              <a:rPr lang="en-US" sz="2000" baseline="30000" dirty="0" smtClean="0">
                <a:latin typeface="Comic Sans MS" pitchFamily="66" charset="0"/>
              </a:rPr>
              <a:t>0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12. An angle less than 90</a:t>
            </a:r>
            <a:r>
              <a:rPr lang="en-US" sz="2000" baseline="30000" dirty="0" smtClean="0">
                <a:latin typeface="Comic Sans MS" pitchFamily="66" charset="0"/>
              </a:rPr>
              <a:t>0</a:t>
            </a:r>
            <a:endParaRPr lang="en-US" sz="2000" dirty="0" smtClean="0">
              <a:latin typeface="Comic Sans MS" pitchFamily="66" charset="0"/>
            </a:endParaRP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13. point, line, plane, between are ____ terms.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14. When 2 shapes “touch”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53200" y="1066800"/>
            <a:ext cx="2558714" cy="440120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marL="457200" indent="-457200">
              <a:buAutoNum type="alphaUcParenR" startAt="4"/>
            </a:pPr>
            <a:r>
              <a:rPr lang="en-US" sz="2000" dirty="0" smtClean="0">
                <a:latin typeface="Comic Sans MS" pitchFamily="66" charset="0"/>
              </a:rPr>
              <a:t>Counterexample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J)   Angle</a:t>
            </a:r>
          </a:p>
          <a:p>
            <a:pPr marL="457200" indent="-457200">
              <a:buAutoNum type="alphaUcParenR" startAt="14"/>
            </a:pPr>
            <a:r>
              <a:rPr lang="en-US" sz="2000" dirty="0" smtClean="0">
                <a:latin typeface="Comic Sans MS" pitchFamily="66" charset="0"/>
              </a:rPr>
              <a:t>Conjecture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C)   Congruent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B)   Coplanar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K)   Vertex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M)  Line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I)   Straight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H)   Right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A)   Collinear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G)   Obtuse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F)   Acute</a:t>
            </a:r>
          </a:p>
          <a:p>
            <a:pPr marL="457200" indent="-457200">
              <a:buAutoNum type="alphaUcParenR" startAt="12"/>
            </a:pPr>
            <a:r>
              <a:rPr lang="en-US" sz="2000" dirty="0" smtClean="0">
                <a:latin typeface="Comic Sans MS" pitchFamily="66" charset="0"/>
              </a:rPr>
              <a:t>Undefined</a:t>
            </a:r>
          </a:p>
          <a:p>
            <a:pPr marL="457200" indent="-457200"/>
            <a:r>
              <a:rPr lang="en-US" sz="2000" dirty="0" smtClean="0">
                <a:latin typeface="Comic Sans MS" pitchFamily="66" charset="0"/>
              </a:rPr>
              <a:t>E)   Intersect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170" name="Picture 2" descr="C:\Documents and Settings\TBolan\Desktop\3302631964_a36e71975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514600"/>
            <a:ext cx="8534400" cy="6566747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57200" y="838200"/>
            <a:ext cx="5892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ahoma" pitchFamily="34" charset="0"/>
                <a:cs typeface="Tahoma" pitchFamily="34" charset="0"/>
              </a:rPr>
              <a:t>If you were asked to look up the word “</a:t>
            </a:r>
            <a:r>
              <a:rPr lang="en-US" sz="2000" dirty="0" err="1" smtClean="0">
                <a:latin typeface="Tahoma" pitchFamily="34" charset="0"/>
                <a:cs typeface="Tahoma" pitchFamily="34" charset="0"/>
              </a:rPr>
              <a:t>franctile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”…</a:t>
            </a:r>
            <a:endParaRPr lang="en-US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9600" y="4648200"/>
            <a:ext cx="3810000" cy="914400"/>
          </a:xfrm>
          <a:prstGeom prst="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09600" y="3074075"/>
            <a:ext cx="3733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10. </a:t>
            </a:r>
            <a:r>
              <a:rPr lang="en-US" sz="2000" b="1" dirty="0" err="1" smtClean="0"/>
              <a:t>Faritate</a:t>
            </a:r>
            <a:r>
              <a:rPr lang="en-US" sz="2000" dirty="0" smtClean="0"/>
              <a:t> to migrate, as fish: to run in huge shoals. </a:t>
            </a:r>
          </a:p>
          <a:p>
            <a:r>
              <a:rPr lang="en-US" sz="2000" dirty="0" smtClean="0"/>
              <a:t>11. </a:t>
            </a:r>
            <a:r>
              <a:rPr lang="en-US" sz="2000" b="1" dirty="0" err="1" smtClean="0"/>
              <a:t>Fectiptat</a:t>
            </a:r>
            <a:r>
              <a:rPr lang="en-US" sz="2000" dirty="0" err="1" smtClean="0"/>
              <a:t>e</a:t>
            </a:r>
            <a:r>
              <a:rPr lang="en-US" sz="2000" dirty="0" smtClean="0"/>
              <a:t> to migrate upstream or inshore from deep water to spawn. </a:t>
            </a:r>
          </a:p>
          <a:p>
            <a:r>
              <a:rPr lang="en-US" sz="2000" dirty="0" smtClean="0"/>
              <a:t>12. </a:t>
            </a:r>
            <a:r>
              <a:rPr lang="en-US" sz="2000" b="1" dirty="0" err="1" smtClean="0"/>
              <a:t>Franctile</a:t>
            </a:r>
            <a:r>
              <a:rPr lang="en-US" sz="2000" dirty="0" smtClean="0"/>
              <a:t> to the thing attached to the </a:t>
            </a:r>
            <a:r>
              <a:rPr lang="en-US" sz="2000" dirty="0" err="1" smtClean="0"/>
              <a:t>gundertic</a:t>
            </a:r>
            <a:r>
              <a:rPr lang="en-US" sz="2000" dirty="0" smtClean="0"/>
              <a:t> on the human body.   </a:t>
            </a:r>
          </a:p>
          <a:p>
            <a:r>
              <a:rPr lang="en-US" sz="2000" dirty="0" smtClean="0"/>
              <a:t>13. </a:t>
            </a:r>
            <a:r>
              <a:rPr lang="en-US" sz="2000" b="1" dirty="0" err="1" smtClean="0"/>
              <a:t>Furlop</a:t>
            </a:r>
            <a:r>
              <a:rPr lang="en-US" sz="2000" dirty="0" smtClean="0"/>
              <a:t> (of a ship, automobile, etc.) to be sailed or driven from a safe, proper, or given route</a:t>
            </a:r>
          </a:p>
          <a:p>
            <a:r>
              <a:rPr lang="en-US" sz="2000" dirty="0" smtClean="0"/>
              <a:t>14.  </a:t>
            </a:r>
            <a:r>
              <a:rPr lang="en-US" sz="2000" b="1" dirty="0" err="1" smtClean="0"/>
              <a:t>Fzrptilcat</a:t>
            </a:r>
            <a:r>
              <a:rPr lang="en-US" sz="2000" dirty="0" err="1" smtClean="0"/>
              <a:t>e</a:t>
            </a:r>
            <a:r>
              <a:rPr lang="en-US" sz="2000" dirty="0" smtClean="0"/>
              <a:t> the practice of bending spoons</a:t>
            </a:r>
          </a:p>
          <a:p>
            <a:endParaRPr lang="ru-RU" sz="2000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4724400" y="4953000"/>
            <a:ext cx="3200400" cy="914400"/>
          </a:xfrm>
          <a:prstGeom prst="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3072348"/>
            <a:ext cx="3733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22. </a:t>
            </a:r>
            <a:r>
              <a:rPr lang="en-US" sz="2000" b="1" dirty="0" err="1" smtClean="0"/>
              <a:t>Garpt</a:t>
            </a:r>
            <a:r>
              <a:rPr lang="en-US" sz="2000" dirty="0" smtClean="0"/>
              <a:t> to melt and flow or drip:</a:t>
            </a:r>
          </a:p>
          <a:p>
            <a:r>
              <a:rPr lang="en-US" sz="2000" dirty="0" smtClean="0"/>
              <a:t>23. </a:t>
            </a:r>
            <a:r>
              <a:rPr lang="en-US" sz="2000" b="1" dirty="0" smtClean="0"/>
              <a:t>Golf. </a:t>
            </a:r>
            <a:r>
              <a:rPr lang="en-US" sz="2000" dirty="0" smtClean="0"/>
              <a:t>A sport played by people in funny pants.</a:t>
            </a:r>
          </a:p>
          <a:p>
            <a:r>
              <a:rPr lang="en-US" sz="2000" dirty="0" smtClean="0"/>
              <a:t>24. </a:t>
            </a:r>
            <a:r>
              <a:rPr lang="en-US" sz="2000" b="1" dirty="0" err="1" smtClean="0"/>
              <a:t>Gragath</a:t>
            </a:r>
            <a:r>
              <a:rPr lang="en-US" sz="2000" dirty="0" smtClean="0"/>
              <a:t> to spread on being applied to a surface, as a liquid:</a:t>
            </a:r>
          </a:p>
          <a:p>
            <a:r>
              <a:rPr lang="en-US" sz="2000" dirty="0" smtClean="0"/>
              <a:t>25. </a:t>
            </a:r>
            <a:r>
              <a:rPr lang="en-US" sz="2000" b="1" dirty="0" err="1" smtClean="0"/>
              <a:t>Gundertic</a:t>
            </a:r>
            <a:r>
              <a:rPr lang="en-US" sz="2000" dirty="0" smtClean="0"/>
              <a:t> The part of the human body attached to the lateral tip of the </a:t>
            </a:r>
            <a:r>
              <a:rPr lang="en-US" sz="2000" dirty="0" err="1" smtClean="0"/>
              <a:t>franctile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26. </a:t>
            </a:r>
            <a:r>
              <a:rPr lang="en-US" sz="2000" b="1" dirty="0" err="1" smtClean="0"/>
              <a:t>Harginblatz</a:t>
            </a:r>
            <a:r>
              <a:rPr lang="en-US" sz="2000" dirty="0" smtClean="0"/>
              <a:t> to undergo a spreading of colors: materials that run when washed. </a:t>
            </a:r>
            <a:endParaRPr lang="en-US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457200" y="1219200"/>
            <a:ext cx="4978094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ahoma" pitchFamily="34" charset="0"/>
                <a:cs typeface="Tahoma" pitchFamily="34" charset="0"/>
              </a:rPr>
              <a:t>Can you tell what it is from this definition?</a:t>
            </a:r>
            <a:endParaRPr lang="en-US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77000" y="1219200"/>
            <a:ext cx="2262029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ahoma" pitchFamily="34" charset="0"/>
                <a:cs typeface="Tahoma" pitchFamily="34" charset="0"/>
              </a:rPr>
              <a:t>Now, can you tell?</a:t>
            </a:r>
            <a:endParaRPr lang="en-US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1" y="1730514"/>
            <a:ext cx="815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ahoma" pitchFamily="34" charset="0"/>
                <a:cs typeface="Tahoma" pitchFamily="34" charset="0"/>
              </a:rPr>
              <a:t>This is called a </a:t>
            </a:r>
            <a:r>
              <a:rPr lang="en-US" sz="2000" u="sng" dirty="0" smtClean="0">
                <a:latin typeface="Tahoma" pitchFamily="34" charset="0"/>
                <a:cs typeface="Tahoma" pitchFamily="34" charset="0"/>
              </a:rPr>
              <a:t>circular definition</a:t>
            </a:r>
            <a:r>
              <a:rPr lang="en-US" sz="2000" dirty="0" smtClean="0">
                <a:latin typeface="Tahoma" pitchFamily="34" charset="0"/>
                <a:cs typeface="Tahoma" pitchFamily="34" charset="0"/>
              </a:rPr>
              <a:t>, to understand the words, you would already have to already know one of them.</a:t>
            </a:r>
            <a:endParaRPr lang="en-US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3400" y="953589"/>
            <a:ext cx="8382000" cy="1384995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r>
              <a:rPr lang="en-US" sz="2100" dirty="0" smtClean="0">
                <a:latin typeface="Tahoma" pitchFamily="34" charset="0"/>
                <a:cs typeface="Tahoma" pitchFamily="34" charset="0"/>
              </a:rPr>
              <a:t>This is why dictionaries sometimes include pictures.  By seeing a picture, you can figure out one word, then use that to understand the definition of other words.  The words that you start off knowing, even without a definition are called </a:t>
            </a:r>
            <a:r>
              <a:rPr lang="en-US" sz="2100" b="1" dirty="0" smtClean="0">
                <a:latin typeface="Tahoma" pitchFamily="34" charset="0"/>
                <a:cs typeface="Tahoma" pitchFamily="34" charset="0"/>
              </a:rPr>
              <a:t>UNDEFINED TERMS.</a:t>
            </a:r>
            <a:endParaRPr lang="en-US" sz="21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0594" name="Picture 2" descr="Go to full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53387" y="4876800"/>
            <a:ext cx="633413" cy="10668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 animBg="1"/>
      <p:bldP spid="19" grpId="0" animBg="1"/>
      <p:bldP spid="20" grpId="0" animBg="1"/>
      <p:bldP spid="21" grpId="0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BASICS of GEOMETRY</a:t>
            </a:r>
          </a:p>
          <a:p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haroni" pitchFamily="2" charset="-79"/>
                <a:cs typeface="Aharoni" pitchFamily="2" charset="-79"/>
              </a:rPr>
              <a:t>Points, Lines and Planes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177" y="0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hlinkClick r:id="rId2" action="ppaction://hlinksldjump"/>
              </a:rPr>
              <a:t>MENU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861" y="1219200"/>
            <a:ext cx="82725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If you wanted to learn a language…</a:t>
            </a:r>
            <a:endParaRPr lang="en-US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" y="1745159"/>
            <a:ext cx="82725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Could you just pick up a book in that language and start figuring it out?</a:t>
            </a:r>
            <a:endParaRPr lang="en-US" sz="22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381000" y="2514600"/>
            <a:ext cx="8534400" cy="6566747"/>
            <a:chOff x="381000" y="2514600"/>
            <a:chExt cx="8534400" cy="6566747"/>
          </a:xfrm>
        </p:grpSpPr>
        <p:pic>
          <p:nvPicPr>
            <p:cNvPr id="7170" name="Picture 2" descr="C:\Documents and Settings\TBolan\Desktop\3302631964_a36e71975d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000" y="2514600"/>
              <a:ext cx="8534400" cy="6566747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609600" y="3074075"/>
              <a:ext cx="373380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Бацач, из центра квадрата, баца лопту у угао квадрата где се налази противнички Ударач. Лопта треба да прође кроз имагинарни правоугаоник који се налази на висини од колена до висине лактова ударача и на одстојању од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800600" y="2971800"/>
              <a:ext cx="3733800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/>
                <a:t>лакат до рука+батина од играча, тј. У пољу где ударач реално може да „закачи лопту“. Ако ударач промаши ту је хватач који хвата лопту. Иза хватача је главни судија  који процењује да ли је лопта била регуларна.</a:t>
              </a:r>
              <a:endParaRPr lang="en-US" sz="24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52400" y="914400"/>
            <a:ext cx="86106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To start figuring these words out, you would need a key, or a legend or a primer.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304800" y="1828800"/>
            <a:ext cx="807720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Or… you would need to already understand some of the words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1626326" y="4233446"/>
            <a:ext cx="83820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  The 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2514600" y="4233446"/>
            <a:ext cx="83820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batter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3391989" y="4233446"/>
            <a:ext cx="83820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swung</a:t>
            </a:r>
            <a:endParaRPr lang="en-US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685800" y="4648200"/>
            <a:ext cx="83820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his</a:t>
            </a:r>
            <a:endParaRPr lang="en-US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2209800" y="4648200"/>
            <a:ext cx="167640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then</a:t>
            </a:r>
            <a:endParaRPr 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2438400" y="5029200"/>
            <a:ext cx="121920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to</a:t>
            </a:r>
            <a:endParaRPr lang="en-US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685800" y="5334000"/>
            <a:ext cx="121920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first</a:t>
            </a:r>
            <a:endParaRPr 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1981200" y="5334000"/>
            <a:ext cx="990600" cy="33855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Base.</a:t>
            </a:r>
            <a:endParaRPr lang="en-US" sz="1600" dirty="0"/>
          </a:p>
        </p:txBody>
      </p:sp>
      <p:sp>
        <p:nvSpPr>
          <p:cNvPr id="26" name="Curved Left Arrow 25"/>
          <p:cNvSpPr/>
          <p:nvPr/>
        </p:nvSpPr>
        <p:spPr>
          <a:xfrm rot="5041876">
            <a:off x="3084659" y="3557686"/>
            <a:ext cx="1723822" cy="4800089"/>
          </a:xfrm>
          <a:prstGeom prst="curvedLeftArrow">
            <a:avLst/>
          </a:prstGeom>
          <a:solidFill>
            <a:srgbClr val="FFC0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urved Left Arrow 26"/>
          <p:cNvSpPr/>
          <p:nvPr/>
        </p:nvSpPr>
        <p:spPr>
          <a:xfrm rot="5041876" flipH="1">
            <a:off x="3591789" y="1573453"/>
            <a:ext cx="1052761" cy="4800089"/>
          </a:xfrm>
          <a:prstGeom prst="curvedLeftArrow">
            <a:avLst/>
          </a:prstGeom>
          <a:solidFill>
            <a:srgbClr val="FFC0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 rot="20812507">
            <a:off x="4255427" y="3231112"/>
            <a:ext cx="5257800" cy="2514600"/>
            <a:chOff x="4114800" y="3276600"/>
            <a:chExt cx="5257800" cy="2514600"/>
          </a:xfrm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</p:grpSpPr>
        <p:sp>
          <p:nvSpPr>
            <p:cNvPr id="24" name="Explosion 2 23"/>
            <p:cNvSpPr/>
            <p:nvPr/>
          </p:nvSpPr>
          <p:spPr>
            <a:xfrm>
              <a:off x="4114800" y="3276600"/>
              <a:ext cx="5257800" cy="2514600"/>
            </a:xfrm>
            <a:prstGeom prst="irregularSeal2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Explosion 2 22"/>
            <p:cNvSpPr/>
            <p:nvPr/>
          </p:nvSpPr>
          <p:spPr>
            <a:xfrm>
              <a:off x="4572000" y="3505200"/>
              <a:ext cx="4191000" cy="2133600"/>
            </a:xfrm>
            <a:prstGeom prst="irregularSeal2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Can you figure out these 2 words?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tx1"/>
          </a:solidFill>
          <a:tailEnd type="arrow"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4239</TotalTime>
  <Words>3644</Words>
  <Application>Microsoft Office PowerPoint</Application>
  <PresentationFormat>On-screen Show (4:3)</PresentationFormat>
  <Paragraphs>873</Paragraphs>
  <Slides>79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79</vt:i4>
      </vt:variant>
    </vt:vector>
  </HeadingPairs>
  <TitlesOfParts>
    <vt:vector size="82" baseType="lpstr">
      <vt:lpstr>Office Theme</vt:lpstr>
      <vt:lpstr>Equation</vt:lpstr>
      <vt:lpstr>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Ex. 1 Classify each statement as true or false.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ANGLE TYPES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Bolan</dc:creator>
  <cp:lastModifiedBy>USER</cp:lastModifiedBy>
  <cp:revision>99</cp:revision>
  <dcterms:created xsi:type="dcterms:W3CDTF">2010-05-31T20:54:57Z</dcterms:created>
  <dcterms:modified xsi:type="dcterms:W3CDTF">2012-08-20T14:14:48Z</dcterms:modified>
</cp:coreProperties>
</file>