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62" r:id="rId3"/>
    <p:sldId id="263" r:id="rId4"/>
    <p:sldId id="271" r:id="rId5"/>
    <p:sldId id="267" r:id="rId6"/>
    <p:sldId id="264" r:id="rId7"/>
    <p:sldId id="265" r:id="rId8"/>
    <p:sldId id="266" r:id="rId9"/>
    <p:sldId id="256" r:id="rId10"/>
    <p:sldId id="268" r:id="rId11"/>
    <p:sldId id="269" r:id="rId12"/>
    <p:sldId id="270" r:id="rId13"/>
    <p:sldId id="258" r:id="rId14"/>
    <p:sldId id="272" r:id="rId15"/>
    <p:sldId id="273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91B2FE-9FEB-4A50-82A5-FBCD206ECA3E}" type="datetimeFigureOut">
              <a:rPr lang="en-US" smtClean="0"/>
              <a:t>8/17/2014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80F454-3F4E-4BC0-B65A-6C1D23D53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76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0F454-3F4E-4BC0-B65A-6C1D23D5362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031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F2C-5A25-422E-96D3-502794AE436F}" type="datetimeFigureOut">
              <a:rPr lang="en-US" smtClean="0"/>
              <a:t>8/17/2014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5A72-6830-421F-B208-9806375F34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563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F2C-5A25-422E-96D3-502794AE436F}" type="datetimeFigureOut">
              <a:rPr lang="en-US" smtClean="0"/>
              <a:t>8/17/2014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5A72-6830-421F-B208-9806375F34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630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F2C-5A25-422E-96D3-502794AE436F}" type="datetimeFigureOut">
              <a:rPr lang="en-US" smtClean="0"/>
              <a:t>8/17/2014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5A72-6830-421F-B208-9806375F34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257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F2C-5A25-422E-96D3-502794AE436F}" type="datetimeFigureOut">
              <a:rPr lang="en-US" smtClean="0"/>
              <a:t>8/17/2014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5A72-6830-421F-B208-9806375F34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98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F2C-5A25-422E-96D3-502794AE436F}" type="datetimeFigureOut">
              <a:rPr lang="en-US" smtClean="0"/>
              <a:t>8/17/2014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5A72-6830-421F-B208-9806375F34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420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F2C-5A25-422E-96D3-502794AE436F}" type="datetimeFigureOut">
              <a:rPr lang="en-US" smtClean="0"/>
              <a:t>8/17/2014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5A72-6830-421F-B208-9806375F34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110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F2C-5A25-422E-96D3-502794AE436F}" type="datetimeFigureOut">
              <a:rPr lang="en-US" smtClean="0"/>
              <a:t>8/17/2014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5A72-6830-421F-B208-9806375F34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095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F2C-5A25-422E-96D3-502794AE436F}" type="datetimeFigureOut">
              <a:rPr lang="en-US" smtClean="0"/>
              <a:t>8/17/2014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5A72-6830-421F-B208-9806375F34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253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F2C-5A25-422E-96D3-502794AE436F}" type="datetimeFigureOut">
              <a:rPr lang="en-US" smtClean="0"/>
              <a:t>8/17/2014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5A72-6830-421F-B208-9806375F34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309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F2C-5A25-422E-96D3-502794AE436F}" type="datetimeFigureOut">
              <a:rPr lang="en-US" smtClean="0"/>
              <a:t>8/17/2014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5A72-6830-421F-B208-9806375F34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133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F2C-5A25-422E-96D3-502794AE436F}" type="datetimeFigureOut">
              <a:rPr lang="en-US" smtClean="0"/>
              <a:t>8/17/2014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5A72-6830-421F-B208-9806375F34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672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5BF2C-5A25-422E-96D3-502794AE436F}" type="datetimeFigureOut">
              <a:rPr lang="en-US" smtClean="0"/>
              <a:t>8/17/2014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05A72-6830-421F-B208-9806375F34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884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m/url?sa=i&amp;rct=j&amp;q=&amp;esrc=s&amp;frm=1&amp;source=images&amp;cd=&amp;cad=rja&amp;uact=8&amp;docid=o3A7mjQaKemEGM&amp;tbnid=I-2jYCXSYLXE6M:&amp;ved=0CAUQjRw&amp;url=http://kaijucombat.com/community/index.php?threads/official-kaiju-sponsorship-thread-february-2014-spn3.12408/page-3&amp;ei=12XuU5P1OYK1yASaxILgDA&amp;bvm=bv.73231344,d.aWw&amp;psig=AFQjCNHWODGrYIVAsqFUBobgX6JPeQVh7Q&amp;ust=1408218924975349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m/url?sa=i&amp;rct=j&amp;q=&amp;esrc=s&amp;frm=1&amp;source=images&amp;cd=&amp;cad=rja&amp;uact=8&amp;docid=o3A7mjQaKemEGM&amp;tbnid=I-2jYCXSYLXE6M:&amp;ved=0CAUQjRw&amp;url=http://kaijucombat.com/community/index.php?threads/official-kaiju-sponsorship-thread-february-2014-spn3.12408/page-3&amp;ei=12XuU5P1OYK1yASaxILgDA&amp;bvm=bv.73231344,d.aWw&amp;psig=AFQjCNHWODGrYIVAsqFUBobgX6JPeQVh7Q&amp;ust=1408218924975349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/url?sa=i&amp;rct=j&amp;q=&amp;esrc=s&amp;frm=1&amp;source=images&amp;cd=&amp;cad=rja&amp;uact=8&amp;docid=o3A7mjQaKemEGM&amp;tbnid=I-2jYCXSYLXE6M:&amp;ved=0CAUQjRw&amp;url=http://kaijucombat.com/community/index.php?threads/official-kaiju-sponsorship-thread-february-2014-spn3.12408/page-3&amp;ei=12XuU5P1OYK1yASaxILgDA&amp;bvm=bv.73231344,d.aWw&amp;psig=AFQjCNHWODGrYIVAsqFUBobgX6JPeQVh7Q&amp;ust=1408218924975349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/url?sa=i&amp;rct=j&amp;q=&amp;esrc=s&amp;frm=1&amp;source=images&amp;cd=&amp;cad=rja&amp;uact=8&amp;docid=o3A7mjQaKemEGM&amp;tbnid=I-2jYCXSYLXE6M:&amp;ved=0CAUQjRw&amp;url=http://kaijucombat.com/community/index.php?threads/official-kaiju-sponsorship-thread-february-2014-spn3.12408/page-3&amp;ei=12XuU5P1OYK1yASaxILgDA&amp;bvm=bv.73231344,d.aWw&amp;psig=AFQjCNHWODGrYIVAsqFUBobgX6JPeQVh7Q&amp;ust=1408218924975349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m/url?sa=i&amp;rct=j&amp;q=&amp;esrc=s&amp;frm=1&amp;source=images&amp;cd=&amp;cad=rja&amp;uact=8&amp;docid=o3A7mjQaKemEGM&amp;tbnid=I-2jYCXSYLXE6M:&amp;ved=0CAUQjRw&amp;url=http://kaijucombat.com/community/index.php?threads/official-kaiju-sponsorship-thread-february-2014-spn3.12408/page-3&amp;ei=12XuU5P1OYK1yASaxILgDA&amp;bvm=bv.73231344,d.aWw&amp;psig=AFQjCNHWODGrYIVAsqFUBobgX6JPeQVh7Q&amp;ust=1408218924975349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m/url?sa=i&amp;rct=j&amp;q=&amp;esrc=s&amp;frm=1&amp;source=images&amp;cd=&amp;cad=rja&amp;uact=8&amp;docid=o3A7mjQaKemEGM&amp;tbnid=I-2jYCXSYLXE6M:&amp;ved=0CAUQjRw&amp;url=http://kaijucombat.com/community/index.php?threads/official-kaiju-sponsorship-thread-february-2014-spn3.12408/page-3&amp;ei=12XuU5P1OYK1yASaxILgDA&amp;bvm=bv.73231344,d.aWw&amp;psig=AFQjCNHWODGrYIVAsqFUBobgX6JPeQVh7Q&amp;ust=1408218924975349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m/url?sa=i&amp;rct=j&amp;q=&amp;esrc=s&amp;frm=1&amp;source=images&amp;cd=&amp;cad=rja&amp;uact=8&amp;docid=o3A7mjQaKemEGM&amp;tbnid=I-2jYCXSYLXE6M:&amp;ved=0CAUQjRw&amp;url=http://kaijucombat.com/community/index.php?threads/official-kaiju-sponsorship-thread-february-2014-spn3.12408/page-3&amp;ei=12XuU5P1OYK1yASaxILgDA&amp;bvm=bv.73231344,d.aWw&amp;psig=AFQjCNHWODGrYIVAsqFUBobgX6JPeQVh7Q&amp;ust=1408218924975349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/url?sa=i&amp;rct=j&amp;q=&amp;esrc=s&amp;frm=1&amp;source=images&amp;cd=&amp;cad=rja&amp;uact=8&amp;docid=o3A7mjQaKemEGM&amp;tbnid=I-2jYCXSYLXE6M:&amp;ved=0CAUQjRw&amp;url=http://kaijucombat.com/community/index.php?threads/official-kaiju-sponsorship-thread-february-2014-spn3.12408/page-3&amp;ei=12XuU5P1OYK1yASaxILgDA&amp;bvm=bv.73231344,d.aWw&amp;psig=AFQjCNHWODGrYIVAsqFUBobgX6JPeQVh7Q&amp;ust=1408218924975349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m/url?sa=i&amp;rct=j&amp;q=&amp;esrc=s&amp;frm=1&amp;source=images&amp;cd=&amp;cad=rja&amp;uact=8&amp;docid=o3A7mjQaKemEGM&amp;tbnid=I-2jYCXSYLXE6M:&amp;ved=0CAUQjRw&amp;url=http://kaijucombat.com/community/index.php?threads/official-kaiju-sponsorship-thread-february-2014-spn3.12408/page-3&amp;ei=12XuU5P1OYK1yASaxILgDA&amp;bvm=bv.73231344,d.aWw&amp;psig=AFQjCNHWODGrYIVAsqFUBobgX6JPeQVh7Q&amp;ust=1408218924975349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m/url?sa=i&amp;rct=j&amp;q=&amp;esrc=s&amp;frm=1&amp;source=images&amp;cd=&amp;cad=rja&amp;uact=8&amp;docid=o3A7mjQaKemEGM&amp;tbnid=I-2jYCXSYLXE6M:&amp;ved=0CAUQjRw&amp;url=http://kaijucombat.com/community/index.php?threads/official-kaiju-sponsorship-thread-february-2014-spn3.12408/page-3&amp;ei=12XuU5P1OYK1yASaxILgDA&amp;bvm=bv.73231344,d.aWw&amp;psig=AFQjCNHWODGrYIVAsqFUBobgX6JPeQVh7Q&amp;ust=1408218924975349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m/url?sa=i&amp;rct=j&amp;q=&amp;esrc=s&amp;frm=1&amp;source=images&amp;cd=&amp;cad=rja&amp;uact=8&amp;docid=o3A7mjQaKemEGM&amp;tbnid=I-2jYCXSYLXE6M:&amp;ved=0CAUQjRw&amp;url=http://kaijucombat.com/community/index.php?threads/official-kaiju-sponsorship-thread-february-2014-spn3.12408/page-3&amp;ei=12XuU5P1OYK1yASaxILgDA&amp;bvm=bv.73231344,d.aWw&amp;psig=AFQjCNHWODGrYIVAsqFUBobgX6JPeQVh7Q&amp;ust=1408218924975349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m/url?sa=i&amp;rct=j&amp;q=&amp;esrc=s&amp;frm=1&amp;source=images&amp;cd=&amp;cad=rja&amp;uact=8&amp;docid=o3A7mjQaKemEGM&amp;tbnid=I-2jYCXSYLXE6M:&amp;ved=0CAUQjRw&amp;url=http://kaijucombat.com/community/index.php?threads/official-kaiju-sponsorship-thread-february-2014-spn3.12408/page-3&amp;ei=12XuU5P1OYK1yASaxILgDA&amp;bvm=bv.73231344,d.aWw&amp;psig=AFQjCNHWODGrYIVAsqFUBobgX6JPeQVh7Q&amp;ust=1408218924975349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819400"/>
            <a:ext cx="9144000" cy="403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28600" y="457200"/>
            <a:ext cx="853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omic Sans MS" panose="030F0702030302020204" pitchFamily="66" charset="0"/>
              </a:rPr>
              <a:t>Take out a sheet of paper for drawing some pictures and </a:t>
            </a:r>
          </a:p>
          <a:p>
            <a:pPr algn="ctr"/>
            <a:r>
              <a:rPr lang="en-US" sz="4000" b="1" dirty="0" smtClean="0">
                <a:latin typeface="Comic Sans MS" panose="030F0702030302020204" pitchFamily="66" charset="0"/>
              </a:rPr>
              <a:t>measuring some angles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5208">
            <a:off x="3062287" y="2974035"/>
            <a:ext cx="2867025" cy="3725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083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4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69875" y="-16383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1024">
            <a:off x="462018" y="27214"/>
            <a:ext cx="8774661" cy="11609551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 rot="21337342">
            <a:off x="1564811" y="1854367"/>
            <a:ext cx="7302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Compare what you have to the kid sitting </a:t>
            </a:r>
            <a:r>
              <a:rPr lang="en-US" sz="30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next</a:t>
            </a:r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to you.</a:t>
            </a:r>
            <a:endParaRPr lang="en-US" sz="3000" b="1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60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4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69875" y="-16383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1024">
            <a:off x="462018" y="27214"/>
            <a:ext cx="8774661" cy="11609551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 rot="21337342">
            <a:off x="1564811" y="1854367"/>
            <a:ext cx="7302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Compare what you have to the kid sitting </a:t>
            </a:r>
            <a:r>
              <a:rPr lang="en-US" sz="30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next</a:t>
            </a:r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to you.</a:t>
            </a:r>
            <a:endParaRPr lang="en-US" sz="3000" b="1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1337342">
            <a:off x="1799534" y="4013249"/>
            <a:ext cx="73025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There should be an obvious pattern.</a:t>
            </a:r>
            <a:endParaRPr lang="en-US" sz="3000" b="1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2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AutoShape 4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69875" y="-16383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76200"/>
            <a:ext cx="9144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Identify the pattern:</a:t>
            </a:r>
          </a:p>
          <a:p>
            <a:endParaRPr lang="en-US" sz="4000" b="1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en-US" sz="28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When you draw an “X” (intersecting lines)…</a:t>
            </a:r>
          </a:p>
          <a:p>
            <a:endParaRPr lang="en-US" sz="28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Angles next to each other always _______.</a:t>
            </a:r>
          </a:p>
          <a:p>
            <a:endParaRPr lang="en-US" sz="28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marL="514350" indent="-514350">
              <a:buAutoNum type="arabicPeriod" startAt="2"/>
            </a:pPr>
            <a:r>
              <a:rPr lang="en-US" sz="28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Angles across from each other always _____.</a:t>
            </a:r>
          </a:p>
          <a:p>
            <a:pPr marL="514350" indent="-514350">
              <a:buAutoNum type="arabicPeriod" startAt="2"/>
            </a:pPr>
            <a:endParaRPr lang="en-US" sz="28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marL="514350" indent="-514350">
              <a:buAutoNum type="arabicPeriod" startAt="2"/>
            </a:pPr>
            <a:r>
              <a:rPr lang="en-US" sz="28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All 4 of the angles </a:t>
            </a:r>
            <a:r>
              <a:rPr lang="en-US" sz="2800" b="1" smtClean="0">
                <a:solidFill>
                  <a:schemeClr val="bg1"/>
                </a:solidFill>
                <a:latin typeface="Comic Sans MS" panose="030F0702030302020204" pitchFamily="66" charset="0"/>
              </a:rPr>
              <a:t>add up to _____.</a:t>
            </a:r>
            <a:endParaRPr lang="en-US" sz="2800" b="1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53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551">
            <a:off x="462018" y="27214"/>
            <a:ext cx="8774661" cy="11609551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 rot="189099">
            <a:off x="2200665" y="1505871"/>
            <a:ext cx="69206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Next, you are going to draw this picture</a:t>
            </a:r>
            <a:endParaRPr lang="en-US" sz="3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177978" y="2711011"/>
            <a:ext cx="6966023" cy="184589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1981200" y="3968507"/>
            <a:ext cx="6553200" cy="1863482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572000" y="1828800"/>
            <a:ext cx="2819400" cy="434340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89099">
            <a:off x="2003886" y="5554988"/>
            <a:ext cx="692064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BUT………</a:t>
            </a:r>
            <a:endParaRPr lang="en-US" sz="3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83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551">
            <a:off x="3117868" y="-244534"/>
            <a:ext cx="6032630" cy="7981633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 rot="189099">
            <a:off x="4308633" y="448241"/>
            <a:ext cx="4946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Your going to do it twice</a:t>
            </a:r>
            <a:endParaRPr lang="en-US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114800" y="4769808"/>
            <a:ext cx="4075723" cy="35267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3429000" y="5274878"/>
            <a:ext cx="4191000" cy="767373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638800" y="4343400"/>
            <a:ext cx="1295400" cy="192207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445000" y="1283767"/>
            <a:ext cx="4075723" cy="17633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445000" y="1937138"/>
            <a:ext cx="4075723" cy="191843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5511800" y="686649"/>
            <a:ext cx="971061" cy="209278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89099">
            <a:off x="4232432" y="2999784"/>
            <a:ext cx="49463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For one of the drawings, make two of the lines </a:t>
            </a:r>
            <a:r>
              <a:rPr lang="en-US" sz="2000" b="1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parallel</a:t>
            </a:r>
            <a:r>
              <a:rPr lang="en-US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by tracing the blue lines on your paper, </a:t>
            </a:r>
            <a:endParaRPr lang="en-US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6" name="Up Arrow 25"/>
          <p:cNvSpPr/>
          <p:nvPr/>
        </p:nvSpPr>
        <p:spPr>
          <a:xfrm>
            <a:off x="7391400" y="2122053"/>
            <a:ext cx="228600" cy="99521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Up Arrow 26"/>
          <p:cNvSpPr/>
          <p:nvPr/>
        </p:nvSpPr>
        <p:spPr>
          <a:xfrm>
            <a:off x="7740250" y="1460102"/>
            <a:ext cx="228600" cy="166409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551">
            <a:off x="3117868" y="-244534"/>
            <a:ext cx="6032630" cy="7981633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4114800" y="4769808"/>
            <a:ext cx="4075723" cy="35267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3429000" y="5274878"/>
            <a:ext cx="4191000" cy="767373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638800" y="4343400"/>
            <a:ext cx="1295400" cy="192207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445000" y="1283767"/>
            <a:ext cx="4075723" cy="17633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445000" y="1937138"/>
            <a:ext cx="4075723" cy="191843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5511800" y="686649"/>
            <a:ext cx="971061" cy="209278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89099">
            <a:off x="4232432" y="3153672"/>
            <a:ext cx="49463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For the other, make sure the lines are </a:t>
            </a:r>
            <a:r>
              <a:rPr lang="en-US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not parallel. </a:t>
            </a:r>
            <a:endParaRPr lang="en-US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Up Arrow 15"/>
          <p:cNvSpPr/>
          <p:nvPr/>
        </p:nvSpPr>
        <p:spPr>
          <a:xfrm flipV="1">
            <a:off x="5495814" y="3746281"/>
            <a:ext cx="142986" cy="1023526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Up Arrow 16"/>
          <p:cNvSpPr/>
          <p:nvPr/>
        </p:nvSpPr>
        <p:spPr>
          <a:xfrm flipV="1">
            <a:off x="5029200" y="3746282"/>
            <a:ext cx="173004" cy="1740118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88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551">
            <a:off x="3117868" y="-244534"/>
            <a:ext cx="6032630" cy="7981633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4114800" y="4769808"/>
            <a:ext cx="4075723" cy="35267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3429000" y="5274878"/>
            <a:ext cx="4191000" cy="767373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638800" y="4343400"/>
            <a:ext cx="1295400" cy="192207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445000" y="1283767"/>
            <a:ext cx="4075723" cy="17633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445000" y="1937138"/>
            <a:ext cx="4075723" cy="191843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5511800" y="686649"/>
            <a:ext cx="971061" cy="209278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68119" y="929824"/>
            <a:ext cx="295608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DRAW.</a:t>
            </a:r>
          </a:p>
          <a:p>
            <a:endParaRPr lang="en-US" sz="2000" b="1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r>
              <a:rPr lang="en-US" sz="2000" b="1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Use a ruler to make sure your lines are parallel.</a:t>
            </a:r>
          </a:p>
        </p:txBody>
      </p:sp>
    </p:spTree>
    <p:extLst>
      <p:ext uri="{BB962C8B-B14F-4D97-AF65-F5344CB8AC3E}">
        <p14:creationId xmlns:p14="http://schemas.microsoft.com/office/powerpoint/2010/main" val="239680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551">
            <a:off x="3117868" y="-244534"/>
            <a:ext cx="6032630" cy="7981633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4114800" y="4769808"/>
            <a:ext cx="4075723" cy="35267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3429000" y="5274878"/>
            <a:ext cx="4191000" cy="767373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638800" y="4343400"/>
            <a:ext cx="1295400" cy="192207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445000" y="1283767"/>
            <a:ext cx="4075723" cy="17633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445000" y="1937138"/>
            <a:ext cx="4075723" cy="191843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5511800" y="686649"/>
            <a:ext cx="971061" cy="209278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68119" y="929824"/>
            <a:ext cx="29560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You should have a total of 16 angles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49719" y="990600"/>
            <a:ext cx="365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14689" y="945684"/>
            <a:ext cx="365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24500" y="1273487"/>
            <a:ext cx="365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970020" y="1328227"/>
            <a:ext cx="365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70148" y="1620319"/>
            <a:ext cx="365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997330" y="1640998"/>
            <a:ext cx="365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6</a:t>
            </a:r>
            <a:endParaRPr lang="en-US" sz="1400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37108" y="2054423"/>
            <a:ext cx="365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286500" y="2073707"/>
            <a:ext cx="365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7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56436" y="4526032"/>
            <a:ext cx="365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9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751559" y="4569753"/>
            <a:ext cx="487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39076" y="4969863"/>
            <a:ext cx="5562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019748" y="4906697"/>
            <a:ext cx="498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751584" y="5342780"/>
            <a:ext cx="534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152661" y="5369973"/>
            <a:ext cx="499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931786" y="5748966"/>
            <a:ext cx="507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15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471827" y="5712839"/>
            <a:ext cx="498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5343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551">
            <a:off x="3117868" y="-244534"/>
            <a:ext cx="6032630" cy="7981633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4114800" y="4769808"/>
            <a:ext cx="4075723" cy="35267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3429000" y="5274878"/>
            <a:ext cx="4191000" cy="767373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638800" y="4343400"/>
            <a:ext cx="1295400" cy="192207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445000" y="1283767"/>
            <a:ext cx="4075723" cy="17633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445000" y="1937138"/>
            <a:ext cx="4075723" cy="191843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5511800" y="686649"/>
            <a:ext cx="971061" cy="209278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3855" y="178817"/>
            <a:ext cx="29560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Use your protractor to measure the angles.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3855" y="1937138"/>
            <a:ext cx="29560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You need the measures of all 16 angles, but…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3855" y="3946117"/>
            <a:ext cx="295608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If you use the pattern from the first picture you drew, you do not have to actually measure all 16.  </a:t>
            </a:r>
          </a:p>
          <a:p>
            <a:endParaRPr lang="en-US" sz="20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en-US" sz="2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Use that pattern to find the shortcut.</a:t>
            </a:r>
          </a:p>
        </p:txBody>
      </p:sp>
    </p:spTree>
    <p:extLst>
      <p:ext uri="{BB962C8B-B14F-4D97-AF65-F5344CB8AC3E}">
        <p14:creationId xmlns:p14="http://schemas.microsoft.com/office/powerpoint/2010/main" val="19075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AutoShape 4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69875" y="-16383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76200"/>
            <a:ext cx="914400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omic Sans MS" panose="030F0702030302020204" pitchFamily="66" charset="0"/>
              </a:rPr>
              <a:t>Identify the </a:t>
            </a:r>
            <a:r>
              <a:rPr lang="en-US" sz="4000" b="1" dirty="0" smtClean="0">
                <a:latin typeface="Comic Sans MS" panose="030F0702030302020204" pitchFamily="66" charset="0"/>
              </a:rPr>
              <a:t>new pattern:</a:t>
            </a:r>
          </a:p>
          <a:p>
            <a:pPr algn="ctr"/>
            <a:endParaRPr lang="en-US" sz="4000" b="1" dirty="0">
              <a:latin typeface="Comic Sans MS" panose="030F0702030302020204" pitchFamily="66" charset="0"/>
            </a:endParaRPr>
          </a:p>
          <a:p>
            <a:r>
              <a:rPr lang="en-US" sz="2800" b="1" dirty="0" smtClean="0">
                <a:latin typeface="Comic Sans MS" panose="030F0702030302020204" pitchFamily="66" charset="0"/>
              </a:rPr>
              <a:t>When </a:t>
            </a:r>
            <a:r>
              <a:rPr lang="en-US" sz="2800" b="1" dirty="0" smtClean="0">
                <a:latin typeface="Comic Sans MS" panose="030F0702030302020204" pitchFamily="66" charset="0"/>
              </a:rPr>
              <a:t>you draw </a:t>
            </a:r>
            <a:r>
              <a:rPr lang="en-US" sz="2800" b="1" dirty="0" smtClean="0">
                <a:latin typeface="Comic Sans MS" panose="030F0702030302020204" pitchFamily="66" charset="0"/>
              </a:rPr>
              <a:t>two lines that are “intersected” (crossed) by another line… </a:t>
            </a:r>
          </a:p>
          <a:p>
            <a:endParaRPr lang="en-US" sz="2800" b="1" dirty="0">
              <a:latin typeface="Comic Sans MS" panose="030F0702030302020204" pitchFamily="66" charset="0"/>
            </a:endParaRPr>
          </a:p>
          <a:p>
            <a:endParaRPr lang="en-US" sz="2800" b="1" dirty="0">
              <a:latin typeface="Comic Sans MS" panose="030F0702030302020204" pitchFamily="66" charset="0"/>
            </a:endParaRPr>
          </a:p>
          <a:p>
            <a:pPr marL="514350" indent="-514350">
              <a:buAutoNum type="arabicPeriod"/>
            </a:pPr>
            <a:r>
              <a:rPr lang="en-US" sz="2800" b="1" dirty="0" smtClean="0">
                <a:latin typeface="Comic Sans MS" panose="030F0702030302020204" pitchFamily="66" charset="0"/>
              </a:rPr>
              <a:t>If the lines are </a:t>
            </a:r>
            <a:r>
              <a:rPr lang="en-US" sz="2800" b="1" u="sng" dirty="0" smtClean="0">
                <a:latin typeface="Comic Sans MS" panose="030F0702030302020204" pitchFamily="66" charset="0"/>
              </a:rPr>
              <a:t>PARALLEL</a:t>
            </a:r>
            <a:r>
              <a:rPr lang="en-US" sz="2800" b="1" dirty="0" smtClean="0">
                <a:latin typeface="Comic Sans MS" panose="030F0702030302020204" pitchFamily="66" charset="0"/>
              </a:rPr>
              <a:t>, then the angles … ____________________________________________________________________________</a:t>
            </a:r>
          </a:p>
          <a:p>
            <a:pPr marL="514350" indent="-514350">
              <a:buAutoNum type="arabicPeriod"/>
            </a:pPr>
            <a:endParaRPr lang="en-US" sz="2800" b="1" dirty="0" smtClean="0">
              <a:latin typeface="Comic Sans MS" panose="030F0702030302020204" pitchFamily="66" charset="0"/>
            </a:endParaRPr>
          </a:p>
          <a:p>
            <a:r>
              <a:rPr lang="en-US" sz="2800" b="1" dirty="0" smtClean="0">
                <a:latin typeface="Comic Sans MS" panose="030F0702030302020204" pitchFamily="66" charset="0"/>
              </a:rPr>
              <a:t>2.  If </a:t>
            </a:r>
            <a:r>
              <a:rPr lang="en-US" sz="2800" b="1" dirty="0">
                <a:latin typeface="Comic Sans MS" panose="030F0702030302020204" pitchFamily="66" charset="0"/>
              </a:rPr>
              <a:t>the lines are </a:t>
            </a:r>
            <a:r>
              <a:rPr lang="en-US" sz="2800" b="1" u="sng" dirty="0" smtClean="0">
                <a:latin typeface="Comic Sans MS" panose="030F0702030302020204" pitchFamily="66" charset="0"/>
              </a:rPr>
              <a:t>NOT PARALLEL</a:t>
            </a:r>
            <a:r>
              <a:rPr lang="en-US" sz="2800" b="1" dirty="0" smtClean="0">
                <a:latin typeface="Comic Sans MS" panose="030F0702030302020204" pitchFamily="66" charset="0"/>
              </a:rPr>
              <a:t>, </a:t>
            </a:r>
            <a:r>
              <a:rPr lang="en-US" sz="2800" b="1" dirty="0">
                <a:latin typeface="Comic Sans MS" panose="030F0702030302020204" pitchFamily="66" charset="0"/>
              </a:rPr>
              <a:t>then </a:t>
            </a:r>
            <a:r>
              <a:rPr lang="en-US" sz="2800" b="1" dirty="0" smtClean="0">
                <a:latin typeface="Comic Sans MS" panose="030F0702030302020204" pitchFamily="66" charset="0"/>
              </a:rPr>
              <a:t>… 	____________________________________	____________________________________</a:t>
            </a:r>
            <a:endParaRPr lang="en-US" sz="2800" b="1" dirty="0">
              <a:latin typeface="Comic Sans MS" panose="030F0702030302020204" pitchFamily="66" charset="0"/>
            </a:endParaRPr>
          </a:p>
          <a:p>
            <a:pPr marL="514350" indent="-514350">
              <a:buAutoNum type="arabicPeriod"/>
            </a:pPr>
            <a:endParaRPr lang="en-US" sz="2800" b="1" dirty="0">
              <a:latin typeface="Comic Sans MS" panose="030F0702030302020204" pitchFamily="66" charset="0"/>
            </a:endParaRPr>
          </a:p>
          <a:p>
            <a:pPr marL="514350" indent="-514350">
              <a:buAutoNum type="arabicPeriod"/>
            </a:pPr>
            <a:endParaRPr lang="en-US" sz="2800" b="1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28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4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69875" y="-16383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1024">
            <a:off x="462018" y="27214"/>
            <a:ext cx="8774661" cy="11609551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 rot="21337342">
            <a:off x="1600050" y="1264238"/>
            <a:ext cx="73025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Use a ruler to make sure all the lines you draw are straight.</a:t>
            </a:r>
          </a:p>
          <a:p>
            <a:endParaRPr lang="en-US" sz="3000" b="1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If your lines aren’t straight this will not work.</a:t>
            </a:r>
            <a:endParaRPr lang="en-US" sz="3000" b="1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65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4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69875" y="-16383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1024">
            <a:off x="462018" y="27214"/>
            <a:ext cx="8774661" cy="11609551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 rot="21337342">
            <a:off x="1584789" y="392815"/>
            <a:ext cx="7302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Draw an “X”</a:t>
            </a:r>
          </a:p>
          <a:p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A big one</a:t>
            </a:r>
            <a:endParaRPr lang="en-US" sz="3000" b="1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3505200" y="1524000"/>
            <a:ext cx="4876800" cy="472440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133600" y="2105025"/>
            <a:ext cx="6400800" cy="3726964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877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4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69875" y="-16383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1024">
            <a:off x="462018" y="27214"/>
            <a:ext cx="8774661" cy="11609551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 rot="21337342">
            <a:off x="1584789" y="392815"/>
            <a:ext cx="7302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Draw an “X”</a:t>
            </a:r>
          </a:p>
          <a:p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A big one</a:t>
            </a:r>
            <a:endParaRPr lang="en-US" sz="3000" b="1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3505200" y="1524000"/>
            <a:ext cx="4876800" cy="472440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133600" y="2105025"/>
            <a:ext cx="6400800" cy="3726964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11271">
            <a:off x="-42370" y="3784403"/>
            <a:ext cx="9783433" cy="1043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 rot="21337342">
            <a:off x="3539129" y="1953796"/>
            <a:ext cx="33140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Make sure to use a ruler so your lines are straight.</a:t>
            </a:r>
            <a:endParaRPr lang="en-US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8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AutoShape 4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69875" y="-16383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457200"/>
            <a:ext cx="8534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Everybody’s “X” is going to be </a:t>
            </a:r>
          </a:p>
          <a:p>
            <a:pPr algn="ctr"/>
            <a:r>
              <a:rPr lang="en-US" sz="6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different.  </a:t>
            </a:r>
          </a:p>
          <a:p>
            <a:pPr algn="ctr"/>
            <a:endParaRPr lang="en-US" sz="60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US" sz="6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That’s OK.</a:t>
            </a:r>
          </a:p>
        </p:txBody>
      </p:sp>
    </p:spTree>
    <p:extLst>
      <p:ext uri="{BB962C8B-B14F-4D97-AF65-F5344CB8AC3E}">
        <p14:creationId xmlns:p14="http://schemas.microsoft.com/office/powerpoint/2010/main" val="349909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4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69875" y="-16383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1024">
            <a:off x="462018" y="27214"/>
            <a:ext cx="8774661" cy="11609551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 rot="21337342">
            <a:off x="1584789" y="623647"/>
            <a:ext cx="73025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Your X has 4 angles:</a:t>
            </a:r>
            <a:endParaRPr lang="en-US" sz="3000" b="1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3505200" y="1524000"/>
            <a:ext cx="4876800" cy="472440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133600" y="2105025"/>
            <a:ext cx="6400800" cy="3726964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21337342">
            <a:off x="5354399" y="3395838"/>
            <a:ext cx="5104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</a:t>
            </a:r>
            <a:endParaRPr lang="en-US" sz="3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21337342">
            <a:off x="6116399" y="3900209"/>
            <a:ext cx="5104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2</a:t>
            </a:r>
            <a:endParaRPr lang="en-US" sz="3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21337342">
            <a:off x="5416419" y="4362072"/>
            <a:ext cx="5104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3</a:t>
            </a:r>
            <a:endParaRPr lang="en-US" sz="3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1337342">
            <a:off x="4705229" y="3900209"/>
            <a:ext cx="5104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4</a:t>
            </a:r>
            <a:endParaRPr lang="en-US" sz="3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31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4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69875" y="-16383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1024">
            <a:off x="462018" y="27214"/>
            <a:ext cx="8774661" cy="11609551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 rot="21337342">
            <a:off x="1584789" y="392815"/>
            <a:ext cx="7302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Use a protractor to measure </a:t>
            </a:r>
            <a:r>
              <a:rPr lang="en-US" sz="30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all 4 </a:t>
            </a:r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of these angles.</a:t>
            </a:r>
            <a:endParaRPr lang="en-US" sz="3000" b="1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3505200" y="1524000"/>
            <a:ext cx="4876800" cy="472440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133600" y="2105025"/>
            <a:ext cx="6400800" cy="3726964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37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89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4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69875" y="-16383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1024">
            <a:off x="462018" y="27214"/>
            <a:ext cx="8774661" cy="11609551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 rot="21337342">
            <a:off x="1584789" y="623647"/>
            <a:ext cx="73025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Write the measures into the picture</a:t>
            </a:r>
            <a:endParaRPr lang="en-US" sz="3000" b="1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3505200" y="1524000"/>
            <a:ext cx="4876800" cy="472440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133600" y="2105025"/>
            <a:ext cx="6400800" cy="3726964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21337342">
            <a:off x="5048137" y="3319295"/>
            <a:ext cx="15127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Rage Italic" panose="03070502040507070304" pitchFamily="66" charset="0"/>
              </a:rPr>
              <a:t>170</a:t>
            </a:r>
            <a:r>
              <a:rPr lang="en-US" sz="3000" b="1" baseline="30000" dirty="0" smtClean="0">
                <a:solidFill>
                  <a:srgbClr val="FF0000"/>
                </a:solidFill>
                <a:latin typeface="Rage Italic" panose="03070502040507070304" pitchFamily="66" charset="0"/>
              </a:rPr>
              <a:t>0</a:t>
            </a:r>
            <a:endParaRPr lang="en-US" sz="3000" b="1" baseline="30000" dirty="0">
              <a:solidFill>
                <a:srgbClr val="FF0000"/>
              </a:solidFill>
              <a:latin typeface="Rage Italic" panose="030705020405070703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21337342">
            <a:off x="6114936" y="3673625"/>
            <a:ext cx="15127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Rage Italic" panose="03070502040507070304" pitchFamily="66" charset="0"/>
              </a:rPr>
              <a:t>38</a:t>
            </a:r>
            <a:r>
              <a:rPr lang="en-US" sz="3000" b="1" baseline="30000" dirty="0" smtClean="0">
                <a:solidFill>
                  <a:srgbClr val="FF0000"/>
                </a:solidFill>
                <a:latin typeface="Rage Italic" panose="03070502040507070304" pitchFamily="66" charset="0"/>
              </a:rPr>
              <a:t>0</a:t>
            </a:r>
            <a:endParaRPr lang="en-US" sz="3000" b="1" baseline="30000" dirty="0">
              <a:solidFill>
                <a:srgbClr val="FF0000"/>
              </a:solidFill>
              <a:latin typeface="Rage Italic" panose="030705020405070703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21337342">
            <a:off x="5187222" y="4628926"/>
            <a:ext cx="15127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Rage Italic" panose="03070502040507070304" pitchFamily="66" charset="0"/>
              </a:rPr>
              <a:t>91</a:t>
            </a:r>
            <a:r>
              <a:rPr lang="en-US" sz="3000" b="1" baseline="30000" dirty="0" smtClean="0">
                <a:solidFill>
                  <a:srgbClr val="FF0000"/>
                </a:solidFill>
                <a:latin typeface="Rage Italic" panose="03070502040507070304" pitchFamily="66" charset="0"/>
              </a:rPr>
              <a:t>0</a:t>
            </a:r>
            <a:endParaRPr lang="en-US" sz="3000" b="1" baseline="30000" dirty="0">
              <a:solidFill>
                <a:srgbClr val="FF0000"/>
              </a:solidFill>
              <a:latin typeface="Rage Italic" panose="030705020405070703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1337342">
            <a:off x="4238187" y="3979841"/>
            <a:ext cx="15127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Rage Italic" panose="03070502040507070304" pitchFamily="66" charset="0"/>
              </a:rPr>
              <a:t>16</a:t>
            </a:r>
            <a:r>
              <a:rPr lang="en-US" sz="3000" b="1" baseline="30000" dirty="0" smtClean="0">
                <a:solidFill>
                  <a:srgbClr val="FF0000"/>
                </a:solidFill>
                <a:latin typeface="Rage Italic" panose="03070502040507070304" pitchFamily="66" charset="0"/>
              </a:rPr>
              <a:t>0</a:t>
            </a:r>
            <a:endParaRPr lang="en-US" sz="3000" b="1" baseline="30000" dirty="0">
              <a:solidFill>
                <a:srgbClr val="FF0000"/>
              </a:solidFill>
              <a:latin typeface="Rage Italic" panose="030705020405070703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21337342">
            <a:off x="1584788" y="1350080"/>
            <a:ext cx="7302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(you should definitely NOT get the measurements shown)</a:t>
            </a:r>
            <a:endParaRPr lang="en-US" sz="2000" b="1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09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4" descr="data:image/jpeg;base64,/9j/4AAQSkZJRgABAQAAAQABAAD/2wCEAAkGBhMQEBQUDxISDw8PDw8PDw8PEhUPDw8PFBQVFBQQFBQXHCYeFxkjGRQUHy8gIycpLCwsFR4xNTAqNSYrLCkBCQoKDgwOFA8MGikYFBwtKSwpKSkpKikpKSksKSksLCwpKSkpKSkpKSwsKSksKSkpKSkpKSkpKSkpLCksKSksKf/AABEIAQIAwwMBIgACEQEDEQH/xAAaAAEBAQEBAQEAAAAAAAAAAAABAAIDBAUH/8QAMRAAAQEFBAoCAwEBAQEAAAAAAQACElGR0QMRYaETISIxQVJikqLhMnEEQoGx8HLB/8QAFgEBAQEAAAAAAAAAAAAAAAAAAAEC/8QAHBEBAAIDAQEBAAAAAAAAAAAAABEhATHwYRLh/9oADAMBAAIRAxEAPwD9cvMUhoxQ0kKNFYt/ifpdblytxsn6RcbdFIKr0QXJ3qUEE6p1KkBcghaIWSEA6kBSkDcq5SUBfiUEJUgyAkjEqvUgy7r/AItXmJmVX60oC8xM0EGJmtKQe78b4BSvx2tkf3/VKsvnX3rdnZE7gstHXuG9er8a2AFx+79/8UV5zeN+pc/yPiforv8AkWgaK89udk/RRcbdShRKnkRKCHhEIBxQlu9SLxETQ+IiaEtAqaWXxETCmmxETCEhN6y+Iia0GxETCEm9N6y8IiYU+IiYQnDV6FnSCImE6QREwqTgEqvUWxETCnxETChOEDr/AIm9YLYv3iYS+IiYQnDV6b1jSCImEaUREwqTh9H8c7I/v+qR+Mdgf3/SpEfPadvOob4JZaZgJektN69x3mFVBrA5VQRLMBL0sWzrp1Dcf19Lq9gcqrnbtbJ1HcYVRcbbLsPH0i9mHj6W38DlVBawOVURi8Q8TRIaEPE0UWsDlVQaMDlVBp4Q8TRD4h4mibzA5VReYHKqCeED2miC0Me00S8YHKqHjA5VQAaED2miXxA9poh48pmKrQaMDMVQWkED2minxA9poq8wMxVWuBmEA+IHtNFaTA9pom8wzCrzDMISzpcD2lOkwMiq88uYQ8YZhCVpNe47oFL+BkUXm/45hV5hmEJL+BkVP4GRTeYZovMM0H0PxfgP7/qlfjfAf3/VIPA1fedQ3xNFAmAmaJaBv3jeeHtZAMRL2hbV5gJmi5297p1DceJh9LpcY5e1z/IZLrWv9Tww+0XEy6a4CZoq8wEzRBBjl7UQY5IiJMBM0UL8JmiLjHJIZMckGrzhM0RrwmaIdMcgp0xyCB14ZoIOGanTzZBBZPNkKIDXhmtB7DNZdPMZCiQyeYyFEGteGateGaHDzGQop08xkKIHawzRtYZqdPMZCiCyeYyFEDecM1a8JGqy6YnKigyYnKiC138N0DVWvCRqpw3/ACO7CinDzHKiGSL8JGqmnsJGqHDzHKiXTzHKiD3/AInwF+O77KUfjDYH9/1KDwtWes6zvPFGjxM0NOX/AK7zBAc6ckRvR4mZXO3s9lrWfieJgt7HTkudu4618fi1CCLjbro8TMqNniZlZJY6clktMdOSJTejxMylzEzK5vMdMgoNM9MghTq5iZlBYET3Gqxex0yCtiDMkKadET3GqCyInuNUbEBJWzAS9KleJwRPcapDAie41Wb2YDt9LQLMB2+lCvC4InuNVOCJ7jVDzMB2+lPMwHb6QrwuiPkaqcEfI1VezAdpoi9n/mTRCvE4I+Rqh0R8jVN7MPE0U8zDxNEK8ZdZv38OY1S6zHyNVPM37uHKaJeZh4miFeMusx8vanWY+XtaeED2min2YHtNFUrx7vxAHBdu18b+JSj8Y7Iuxw4lSjTxtt6zqO88CoWmBkUtk3nVxPFZeMM0Ja0mDUiudu3staj8WuGC28YZ+li3aLrWr9TxwOCLjbZtMGpILeBkokwE/SiTAT9IkjSYNSSG8DJV5gJ+lXmA7vSEnS4Nf9/Uabpayql4wHd6VeYDuNERaXBrKqNJg1lVJvgO40Re1AdxoijSHlayqkWnS1lVF7UB3GiQTATNEC/0tZVU9gcqq2oCZorXATNEE+eU5VU+eU5VVtQEzRG1ATNEE8YHKqnzynKqNrCZom9rCZogHjf8Tuwql88p8ao138N0TRO1hM0QT55TNmqC2eUzZqna6ZmiC9hmiPd+Mdkart8IlSPxiXRfju+ypFeRu+86xvPA1QAYiRqm0Z1nWd5hRDLGJyogXTESNVi3Bda1j4nhh9ro5icqLnbMbLWs/Ewh9IY226YiRqp0xEvaRZ4nKiDZ4tf9/EAQYiXtQBiJe1aPFr/v4kWeLSCdMR2+0OmIl7WtHi1NWixamiMumI7faCyYiXtb0WLU0GzxM0Vl0xEvaQyY5e1aPFqZSLPFqZQQBjkq4xyTo8TMq0eLUygLjHJFxjknR4tTKjZ4tTKEC4xyRcY5BOjxa7irRCJ7jVBl03/LhAJuMcgnRC/ee41UbIRPcaoJ082QUWTzZBZcET3GqXBE9xqidt7fxxsjXfv/ANUj8f4j+8SeKkV47QM3nWN544oZdwmtWloLzv3n9TH6WrGzLW4bogj/AFEoNBmImuVsGXWt3xPHBd7W9k3NA/wEj/FytbQOnUfi1+ph9IuIlq5jpmghjpmFrSYHtNEG1wPaaKpTGx0zCdjpmFaXBrtNEi0wakUKGx0zCCzZnkyW9Lg12lItcGpFEpi5joyVsdOS3pcGpFWkwakUIw5bHTkkFjpyW9Jg1JItMGpItMbHTknY6clo2mDUlaTAyRKYuY6ZBBLHTILrpMGpI0mDUkI6HPY6ZBGxBmQXXSYNI0mBRY6HMOQZkFrYgzILWk17muMKp0mDWVUO05ksQZl6RsQZ7fS6G0wayqgWp5Wsqonaev8AGudF112vhihasGtkajxhFSivJaNG87PEwXaxtyz+pIOIvC5Wl953bzFTL2GaK3b25aPxzC42rRdOr9TxECt67+GaxavOnd8WuBh9oY228eXMILRhmE68JGqyb8JGqBBMMwp4wzCmb8JGqSy1ESNUE8YZqeMM0XNREjVVzURI1RLL5hn6U8YZ+lOtREjVBBiJGqF9AeMBP0kNGAn6RcYiRqtAGIkaotl4wE/SLzAT9JuMR2mqrjESNUSxeYDu9IvagO70tXGI7faLjEdvtC+hl5qA7vSn2oDu9LTpiO32p0xHb7Rb6GXmr9w4/t6WnjAd3pTpiO32p0xHb7QvoBJgO70glqA7jRadMR2+0Otcw7faJfQ9Nhe6P7xx+lKsQXRrjwxUivPaMl46zvPAR+lBk8xkKItGBedZ3n9jH7QGBE9xqiFw8x8aLNqwXTtH4tcGYfSdGInuaqs2rAdOs/Fr9jD7Rcb/AF0cPMfGiyWDzHxop1mPkarJZZj5GqJ2yGTzHxothg8x8aLmAzHyNVp1mPkaodtpw8x8aKc6mvGiwXY+Rqq5mI7vaHbdNH1HKiNHicqLFzMR3e1F2I7vaHba0eLWVE6PFrKi53M4T9qAZiJodt0cxayonR4tZUWLmcJquY6ZoN6PFr/v4g2WLU/Szcx0zCCGOmYVTtnR4tT9KcxamsusdMwp1jpmEO205i1x4p0eLU1zLLF/6zCbmOmYRa7Leixamg2WLUys3WfRkq6z6MkSvHssGdkazx44qWLB10XO3a910VKK4Wjrx1Def1x+kAswHb6XS0b2jqO8wqshvA5VQ7QvZgO30i1LLp1fqf1MPpdHzA5VWbRsunZPxPLD7Qx1C9mHiaLJLMPE0XQNmByqslowOVUO0yyWYeJothpmHiaIDZ5TlVaePKfGqDLwh4miQ0IHtNEknlOVVBs8pmKodoXiB7TRD4ge00WjaHlMxVT55TMVQ7TL4ge00UGxA9pol48uYqkE8uYQ7SFoIHtNFaQQPa1RN55cwp48uYQnoGlEGu00QbbBrtaom88uYReeXMIT0DS4NdponS4Ndpoi88uYTeeXMIT0I2uDXaU6XBrtKC0eXMKePL5BIJ6FpcGpFWlwakVPNcvl6Q81y+XpIJ6HpsW9kb+PDFSLJo3DVHipFcrQm86hvPEx+lm9qAmaLVqyXjr4nhj9rLp5svaFm8wEzRFoS6dQ+J4mH0p0xyRaMl06+B4YIYbF924TNENA4TNFMg3b8klkxyCDGvCZotB7CZogsmOQSGDzZBERLWEyq89OaiwebILDp5jIUQb19OaC9hmh08xkKKdPMZCiCvawzSC105rJYPMZCiXDzGTNEVu9rDNV5wkarLh5jJminDzGTNERq9rpkaoJa6ZGqHDzHxohw8x8aIHaizI1Ve1FmRqjRnmPjRWjPMfGiBL0WZGqtqLMjVGjPM140TozzHxogtqLPaaqIaiz2mqtH1NeNFaM8zXjRB2s77t4kapRZsat5yopFc7Sz2jra3njis6PFqZVauPG9294wisXsdOSJTbmLUyhuz1HW1uPEwWQWOnJTblx+O48AhiG2WNQ1ncOJSWMTMrmw5cPjuHAJJY6ZBCmnMTMpDAie41XK9iDMlPMQZkhTsGBE9xqo2Yie41XJ5iAkp5mAl6VSvHXRiJ7jVZcET3GqzpGYDt9INozAdvpRa8bcET3GqXBE9xquekZgO30kNswHb6QrxtwRPcaqcET3GqyG2YDt9KLbMPE0RK8LjMfI1U4zHyNUPsw8DRT7MPE0VK8TrMfI1VczHyNVPsw8TRTzMPE0QrwEMx8jVLrMfI1Q+zDwNEvsw8DRLK8TrMfI1Q6zEdxqtaQQPY1RBtBA9jVEK8dbN2737Uhi0F249popRaVrabR1HeeGKw/g1JatWi8dXE8fSA0YZ+kWWNLg1JLVrqOprceCLQmAn6QWjcdQ3H9vSGMtsWmoajuHBJbwKxZtG4ahuHHD6WnjAT9IZBbwP8A39RpMGsqpLRgO70gNGA7vSBFpgcqrQbwOVVkvQE/Sg01AdxogX8DlVD+Byqh5qA7jRRaagJmiCe6TlVIaPKcqrN7UBM0WgTATNEC+eU5VU+eU+NVBpqAmaKvagJmiCfPKfGqtIeUzZqq9qAmaKJagzM0RAWzynxqp88pmzVF7XTM0Ve1BmZogS2eUzZql88pmzVBLUGZmir2umZogXzymbNVPnlM2aova6Zmib2unNBtho3bjlVSGXruGakFbMl46xvPA1TY2TTRuvH3carNtZl47R+R1C6P0myvZN7JvO4hrcR/EVr8j8dpniCPo1XAg3HWNx4Gq9FtaFvfqwHsLi1Z6t5yogLIG4axuHDD7W7jES9rFmxsjWfiP8+lpzEouQWDES9rLrURL2ujmJVo8SiMumIl7Qb4iXtdNHiZo0WJmgw6YiXtLpiJe06HFqatHiZoQy6Y5e1oMmOXtZcxamUss4mZQacMckOnmyS5iZlWjxMyiQHTzZKdPNkE6PFqZWSxi13FCOlOHmyCXDzZBDmLXcapDAi13GqEdILJ5sgp082QU0wInfzGqnBE9zVUWOlOnmyCnTzZBDgie41VoxE9zVUSOl0ZBu3mQUplgRPcaqQYtgy+1fde8eOKxeyOImu9p8mv/RU6ElYcgWIiay00z0zC7urFpuOA+0khysXHR8fiOIgtbEWZhVgdln/yz/gXS9JM4c9jpmEhzpmFu9IKSQwXOmYRex05Lrei9JIcyWOnJZJY6cl3vWSUk+XAljpySCx05LrekJKQ5gsdOSr2OmQXZV6SfLjexBmQQSx0yC73qST5ea+z6ZBaBs+mQXZKSfLg0WIM74BF7EGZCi7tf/UFJX5cr2IMy9KeYgz2+l1CUlIZZLEB2+lLqCpJINoztH7KWQpSjTTqCypSDnZsi4auA/xadUpDO06tOiClIJ1TqlIJ0QQ6IJUgHRAKdEEqQBZEEhlSkE6oshSkBcm5SkAWUXJUggyohSkEyylSk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69875" y="-1638300"/>
            <a:ext cx="28384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1024">
            <a:off x="462018" y="27214"/>
            <a:ext cx="8774661" cy="11609551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 rot="21337342">
            <a:off x="1584789" y="392815"/>
            <a:ext cx="7302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Is there a pattern to the angle measures?</a:t>
            </a:r>
            <a:endParaRPr lang="en-US" sz="3000" b="1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73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379</Words>
  <Application>Microsoft Office PowerPoint</Application>
  <PresentationFormat>On-screen Show (4:3)</PresentationFormat>
  <Paragraphs>78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Leyden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7</cp:revision>
  <dcterms:created xsi:type="dcterms:W3CDTF">2014-08-15T19:46:28Z</dcterms:created>
  <dcterms:modified xsi:type="dcterms:W3CDTF">2014-08-18T02:10:48Z</dcterms:modified>
</cp:coreProperties>
</file>